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0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30"/>
    <p:restoredTop sz="94687"/>
  </p:normalViewPr>
  <p:slideViewPr>
    <p:cSldViewPr snapToGrid="0">
      <p:cViewPr varScale="1">
        <p:scale>
          <a:sx n="116" d="100"/>
          <a:sy n="116" d="100"/>
        </p:scale>
        <p:origin x="240" y="200"/>
      </p:cViewPr>
      <p:guideLst/>
    </p:cSldViewPr>
  </p:slideViewPr>
  <p:notesTextViewPr>
    <p:cViewPr>
      <p:scale>
        <a:sx n="45" d="100"/>
        <a:sy n="4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imberlyadams/Documents/Bellevue%20Masters%20in%20Data%20Science/640%20Data%20Visualization/Weeks%203%20and%204/NHTSA-FAR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imberlyadams/Downloads/figure_02.xls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Fatal Vehicle Crashes Per Year in the 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Sheet1!$A$2:$B$28</c:f>
              <c:strCache>
                <c:ptCount val="27"/>
                <c:pt idx="0">
                  <c:v>1994 </c:v>
                </c:pt>
                <c:pt idx="1">
                  <c:v>1995 </c:v>
                </c:pt>
                <c:pt idx="2">
                  <c:v>1996 </c:v>
                </c:pt>
                <c:pt idx="3">
                  <c:v>1997 </c:v>
                </c:pt>
                <c:pt idx="4">
                  <c:v>1998 </c:v>
                </c:pt>
                <c:pt idx="5">
                  <c:v>1999 </c:v>
                </c:pt>
                <c:pt idx="6">
                  <c:v>2000 </c:v>
                </c:pt>
                <c:pt idx="7">
                  <c:v>2001 </c:v>
                </c:pt>
                <c:pt idx="8">
                  <c:v>2002 </c:v>
                </c:pt>
                <c:pt idx="9">
                  <c:v>2003 </c:v>
                </c:pt>
                <c:pt idx="10">
                  <c:v>2004 </c:v>
                </c:pt>
                <c:pt idx="11">
                  <c:v>2005 </c:v>
                </c:pt>
                <c:pt idx="12">
                  <c:v>2006 </c:v>
                </c:pt>
                <c:pt idx="13">
                  <c:v>2007 </c:v>
                </c:pt>
                <c:pt idx="14">
                  <c:v>2008 </c:v>
                </c:pt>
                <c:pt idx="15">
                  <c:v>2009 </c:v>
                </c:pt>
                <c:pt idx="16">
                  <c:v>2010 </c:v>
                </c:pt>
                <c:pt idx="17">
                  <c:v>2011 </c:v>
                </c:pt>
                <c:pt idx="18">
                  <c:v>2012 </c:v>
                </c:pt>
                <c:pt idx="19">
                  <c:v>2013 </c:v>
                </c:pt>
                <c:pt idx="20">
                  <c:v>2014 </c:v>
                </c:pt>
                <c:pt idx="21">
                  <c:v>2015 </c:v>
                </c:pt>
                <c:pt idx="22">
                  <c:v>2016 </c:v>
                </c:pt>
                <c:pt idx="23">
                  <c:v>2017 </c:v>
                </c:pt>
                <c:pt idx="24">
                  <c:v>2018 </c:v>
                </c:pt>
                <c:pt idx="25">
                  <c:v>2019 </c:v>
                </c:pt>
                <c:pt idx="26">
                  <c:v>2020 </c:v>
                </c:pt>
              </c:strCache>
            </c:strRef>
          </c:cat>
          <c:val>
            <c:numRef>
              <c:f>Sheet1!$C$2:$C$28</c:f>
              <c:numCache>
                <c:formatCode>#,##0</c:formatCode>
                <c:ptCount val="27"/>
                <c:pt idx="0">
                  <c:v>36254</c:v>
                </c:pt>
                <c:pt idx="1">
                  <c:v>37241</c:v>
                </c:pt>
                <c:pt idx="2">
                  <c:v>37494</c:v>
                </c:pt>
                <c:pt idx="3">
                  <c:v>37324</c:v>
                </c:pt>
                <c:pt idx="4">
                  <c:v>37107</c:v>
                </c:pt>
                <c:pt idx="5">
                  <c:v>37140</c:v>
                </c:pt>
                <c:pt idx="6">
                  <c:v>37526</c:v>
                </c:pt>
                <c:pt idx="7">
                  <c:v>37862</c:v>
                </c:pt>
                <c:pt idx="8">
                  <c:v>38491</c:v>
                </c:pt>
                <c:pt idx="9">
                  <c:v>38477</c:v>
                </c:pt>
                <c:pt idx="10">
                  <c:v>38444</c:v>
                </c:pt>
                <c:pt idx="11">
                  <c:v>39252</c:v>
                </c:pt>
                <c:pt idx="12">
                  <c:v>38648</c:v>
                </c:pt>
                <c:pt idx="13">
                  <c:v>37435</c:v>
                </c:pt>
                <c:pt idx="14">
                  <c:v>34172</c:v>
                </c:pt>
                <c:pt idx="15">
                  <c:v>30862</c:v>
                </c:pt>
                <c:pt idx="16">
                  <c:v>30296</c:v>
                </c:pt>
                <c:pt idx="17">
                  <c:v>29867</c:v>
                </c:pt>
                <c:pt idx="18">
                  <c:v>31006</c:v>
                </c:pt>
                <c:pt idx="19">
                  <c:v>30202</c:v>
                </c:pt>
                <c:pt idx="20">
                  <c:v>30056</c:v>
                </c:pt>
                <c:pt idx="21">
                  <c:v>32538</c:v>
                </c:pt>
                <c:pt idx="22">
                  <c:v>34748</c:v>
                </c:pt>
                <c:pt idx="23">
                  <c:v>34560</c:v>
                </c:pt>
                <c:pt idx="24">
                  <c:v>33919</c:v>
                </c:pt>
                <c:pt idx="25">
                  <c:v>33487</c:v>
                </c:pt>
                <c:pt idx="26">
                  <c:v>35766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E8-074F-933B-DED80943D2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"/>
        <c:overlap val="-27"/>
        <c:axId val="1799060304"/>
        <c:axId val="1799062032"/>
      </c:barChart>
      <c:catAx>
        <c:axId val="17990603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9062032"/>
        <c:crosses val="autoZero"/>
        <c:auto val="1"/>
        <c:lblAlgn val="ctr"/>
        <c:lblOffset val="100"/>
        <c:tickLblSkip val="1"/>
        <c:noMultiLvlLbl val="0"/>
      </c:catAx>
      <c:valAx>
        <c:axId val="179906203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Fatal Crashes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9060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9444444444444441E-3"/>
          <c:y val="8.0620807815689713E-2"/>
          <c:w val="0.99305555555555558"/>
          <c:h val="0.81364282589676296"/>
        </c:manualLayout>
      </c:layout>
      <c:ofPieChart>
        <c:ofPieType val="pie"/>
        <c:varyColors val="1"/>
        <c:ser>
          <c:idx val="0"/>
          <c:order val="0"/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EA0-6B4A-8CD9-E0E68809E1E3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EA0-6B4A-8CD9-E0E68809E1E3}"/>
              </c:ext>
            </c:extLst>
          </c:dPt>
          <c:dPt>
            <c:idx val="2"/>
            <c:bubble3D val="0"/>
            <c:spPr>
              <a:solidFill>
                <a:schemeClr val="accent5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EA0-6B4A-8CD9-E0E68809E1E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EA0-6B4A-8CD9-E0E68809E1E3}"/>
              </c:ext>
            </c:extLst>
          </c:dPt>
          <c:dPt>
            <c:idx val="4"/>
            <c:bubble3D val="0"/>
            <c:spPr>
              <a:solidFill>
                <a:schemeClr val="accent3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EA0-6B4A-8CD9-E0E68809E1E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EEA0-6B4A-8CD9-E0E68809E1E3}"/>
              </c:ext>
            </c:extLst>
          </c:dPt>
          <c:dPt>
            <c:idx val="6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EEA0-6B4A-8CD9-E0E68809E1E3}"/>
              </c:ext>
            </c:extLst>
          </c:dPt>
          <c:dLbls>
            <c:dLbl>
              <c:idx val="0"/>
              <c:layout>
                <c:manualLayout>
                  <c:x val="7.3131889763779531E-2"/>
                  <c:y val="2.0374015748031494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EA0-6B4A-8CD9-E0E68809E1E3}"/>
                </c:ext>
              </c:extLst>
            </c:dLbl>
            <c:dLbl>
              <c:idx val="1"/>
              <c:layout>
                <c:manualLayout>
                  <c:x val="-8.6010196078666418E-2"/>
                  <c:y val="-0.2290635248474972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EA0-6B4A-8CD9-E0E68809E1E3}"/>
                </c:ext>
              </c:extLst>
            </c:dLbl>
            <c:dLbl>
              <c:idx val="2"/>
              <c:layout>
                <c:manualLayout>
                  <c:x val="8.7648006022585295E-2"/>
                  <c:y val="-5.408735295870784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EA0-6B4A-8CD9-E0E68809E1E3}"/>
                </c:ext>
              </c:extLst>
            </c:dLbl>
            <c:dLbl>
              <c:idx val="3"/>
              <c:layout>
                <c:manualLayout>
                  <c:x val="3.9234014420519464E-2"/>
                  <c:y val="0.2168112171231382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EA0-6B4A-8CD9-E0E68809E1E3}"/>
                </c:ext>
              </c:extLst>
            </c:dLbl>
            <c:dLbl>
              <c:idx val="4"/>
              <c:layout>
                <c:manualLayout>
                  <c:x val="-3.3808712789272749E-2"/>
                  <c:y val="3.710240908425400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EA0-6B4A-8CD9-E0E68809E1E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Sheet1!$A$38:$A$43</c:f>
              <c:strCache>
                <c:ptCount val="6"/>
                <c:pt idx="0">
                  <c:v>Roadway</c:v>
                </c:pt>
                <c:pt idx="1">
                  <c:v>Water</c:v>
                </c:pt>
                <c:pt idx="2">
                  <c:v>Air</c:v>
                </c:pt>
                <c:pt idx="3">
                  <c:v>Railroad</c:v>
                </c:pt>
                <c:pt idx="4">
                  <c:v>Transit</c:v>
                </c:pt>
                <c:pt idx="5">
                  <c:v>Pipeline</c:v>
                </c:pt>
              </c:strCache>
            </c:strRef>
          </c:cat>
          <c:val>
            <c:numRef>
              <c:f>Sheet1!$B$38:$B$43</c:f>
              <c:numCache>
                <c:formatCode>#,##0</c:formatCode>
                <c:ptCount val="6"/>
                <c:pt idx="0">
                  <c:v>354272</c:v>
                </c:pt>
                <c:pt idx="1">
                  <c:v>7379</c:v>
                </c:pt>
                <c:pt idx="2">
                  <c:v>4177</c:v>
                </c:pt>
                <c:pt idx="3">
                  <c:v>7566</c:v>
                </c:pt>
                <c:pt idx="4">
                  <c:v>2574</c:v>
                </c:pt>
                <c:pt idx="5">
                  <c:v>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EEA0-6B4A-8CD9-E0E68809E1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plitType val="pos"/>
        <c:splitPos val="5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Mode of Transportation by Trip Length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863363945674287"/>
          <c:y val="0.11297967207440633"/>
          <c:w val="0.79324479101208278"/>
          <c:h val="0.73306149707089285"/>
        </c:manualLayout>
      </c:layout>
      <c:barChart>
        <c:barDir val="col"/>
        <c:grouping val="percentStacked"/>
        <c:varyColors val="0"/>
        <c:ser>
          <c:idx val="1"/>
          <c:order val="0"/>
          <c:tx>
            <c:strRef>
              <c:f>Figure_02_Data!$A$5</c:f>
              <c:strCache>
                <c:ptCount val="1"/>
                <c:pt idx="0">
                  <c:v>Personal Vehicle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Figure_02_Data!$B$3:$F$3</c:f>
              <c:strCache>
                <c:ptCount val="5"/>
                <c:pt idx="0">
                  <c:v>50-499</c:v>
                </c:pt>
                <c:pt idx="1">
                  <c:v>500-749</c:v>
                </c:pt>
                <c:pt idx="2">
                  <c:v>750-999</c:v>
                </c:pt>
                <c:pt idx="3">
                  <c:v>1000-1499</c:v>
                </c:pt>
                <c:pt idx="4">
                  <c:v>1500+</c:v>
                </c:pt>
              </c:strCache>
            </c:strRef>
          </c:cat>
          <c:val>
            <c:numRef>
              <c:f>Figure_02_Data!$B$5:$F$5</c:f>
              <c:numCache>
                <c:formatCode>0.0</c:formatCode>
                <c:ptCount val="5"/>
                <c:pt idx="0">
                  <c:v>95.39</c:v>
                </c:pt>
                <c:pt idx="1">
                  <c:v>61.84</c:v>
                </c:pt>
                <c:pt idx="2">
                  <c:v>42.27</c:v>
                </c:pt>
                <c:pt idx="3">
                  <c:v>31.54</c:v>
                </c:pt>
                <c:pt idx="4">
                  <c:v>14.76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91-3845-AA2A-E1E5FE20FC76}"/>
            </c:ext>
          </c:extLst>
        </c:ser>
        <c:ser>
          <c:idx val="2"/>
          <c:order val="1"/>
          <c:tx>
            <c:strRef>
              <c:f>Figure_02_Data!$A$6</c:f>
              <c:strCache>
                <c:ptCount val="1"/>
                <c:pt idx="0">
                  <c:v>Air</c:v>
                </c:pt>
              </c:strCache>
            </c:strRef>
          </c:tx>
          <c:spPr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Figure_02_Data!$B$3:$F$3</c:f>
              <c:strCache>
                <c:ptCount val="5"/>
                <c:pt idx="0">
                  <c:v>50-499</c:v>
                </c:pt>
                <c:pt idx="1">
                  <c:v>500-749</c:v>
                </c:pt>
                <c:pt idx="2">
                  <c:v>750-999</c:v>
                </c:pt>
                <c:pt idx="3">
                  <c:v>1000-1499</c:v>
                </c:pt>
                <c:pt idx="4">
                  <c:v>1500+</c:v>
                </c:pt>
              </c:strCache>
            </c:strRef>
          </c:cat>
          <c:val>
            <c:numRef>
              <c:f>Figure_02_Data!$B$6:$F$6</c:f>
              <c:numCache>
                <c:formatCode>0.0</c:formatCode>
                <c:ptCount val="5"/>
                <c:pt idx="0">
                  <c:v>1.55</c:v>
                </c:pt>
                <c:pt idx="1">
                  <c:v>33.72</c:v>
                </c:pt>
                <c:pt idx="2">
                  <c:v>55.23</c:v>
                </c:pt>
                <c:pt idx="3">
                  <c:v>65.569999999999993</c:v>
                </c:pt>
                <c:pt idx="4">
                  <c:v>82.06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091-3845-AA2A-E1E5FE20FC76}"/>
            </c:ext>
          </c:extLst>
        </c:ser>
        <c:ser>
          <c:idx val="3"/>
          <c:order val="2"/>
          <c:tx>
            <c:strRef>
              <c:f>Figure_02_Data!$A$7</c:f>
              <c:strCache>
                <c:ptCount val="1"/>
                <c:pt idx="0">
                  <c:v>Bus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Figure_02_Data!$B$3:$F$3</c:f>
              <c:strCache>
                <c:ptCount val="5"/>
                <c:pt idx="0">
                  <c:v>50-499</c:v>
                </c:pt>
                <c:pt idx="1">
                  <c:v>500-749</c:v>
                </c:pt>
                <c:pt idx="2">
                  <c:v>750-999</c:v>
                </c:pt>
                <c:pt idx="3">
                  <c:v>1000-1499</c:v>
                </c:pt>
                <c:pt idx="4">
                  <c:v>1500+</c:v>
                </c:pt>
              </c:strCache>
            </c:strRef>
          </c:cat>
          <c:val>
            <c:numRef>
              <c:f>Figure_02_Data!$B$7:$F$7</c:f>
              <c:numCache>
                <c:formatCode>0.0</c:formatCode>
                <c:ptCount val="5"/>
                <c:pt idx="0">
                  <c:v>2.08</c:v>
                </c:pt>
                <c:pt idx="1">
                  <c:v>3.34</c:v>
                </c:pt>
                <c:pt idx="2">
                  <c:v>1.49</c:v>
                </c:pt>
                <c:pt idx="3">
                  <c:v>1.54</c:v>
                </c:pt>
                <c:pt idx="4">
                  <c:v>1.35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091-3845-AA2A-E1E5FE20FC76}"/>
            </c:ext>
          </c:extLst>
        </c:ser>
        <c:ser>
          <c:idx val="4"/>
          <c:order val="3"/>
          <c:tx>
            <c:strRef>
              <c:f>Figure_02_Data!$A$8</c:f>
              <c:strCache>
                <c:ptCount val="1"/>
                <c:pt idx="0">
                  <c:v>Train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Figure_02_Data!$B$3:$F$3</c:f>
              <c:strCache>
                <c:ptCount val="5"/>
                <c:pt idx="0">
                  <c:v>50-499</c:v>
                </c:pt>
                <c:pt idx="1">
                  <c:v>500-749</c:v>
                </c:pt>
                <c:pt idx="2">
                  <c:v>750-999</c:v>
                </c:pt>
                <c:pt idx="3">
                  <c:v>1000-1499</c:v>
                </c:pt>
                <c:pt idx="4">
                  <c:v>1500+</c:v>
                </c:pt>
              </c:strCache>
            </c:strRef>
          </c:cat>
          <c:val>
            <c:numRef>
              <c:f>Figure_02_Data!$B$8:$F$8</c:f>
              <c:numCache>
                <c:formatCode>0.0</c:formatCode>
                <c:ptCount val="5"/>
                <c:pt idx="0">
                  <c:v>0.8</c:v>
                </c:pt>
                <c:pt idx="1">
                  <c:v>1.01</c:v>
                </c:pt>
                <c:pt idx="2">
                  <c:v>0.88</c:v>
                </c:pt>
                <c:pt idx="3">
                  <c:v>0.68</c:v>
                </c:pt>
                <c:pt idx="4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091-3845-AA2A-E1E5FE20FC76}"/>
            </c:ext>
          </c:extLst>
        </c:ser>
        <c:ser>
          <c:idx val="5"/>
          <c:order val="4"/>
          <c:tx>
            <c:strRef>
              <c:f>Figure_02_Data!$A$9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Figure_02_Data!$B$3:$F$3</c:f>
              <c:strCache>
                <c:ptCount val="5"/>
                <c:pt idx="0">
                  <c:v>50-499</c:v>
                </c:pt>
                <c:pt idx="1">
                  <c:v>500-749</c:v>
                </c:pt>
                <c:pt idx="2">
                  <c:v>750-999</c:v>
                </c:pt>
                <c:pt idx="3">
                  <c:v>1000-1499</c:v>
                </c:pt>
                <c:pt idx="4">
                  <c:v>1500+</c:v>
                </c:pt>
              </c:strCache>
            </c:strRef>
          </c:cat>
          <c:val>
            <c:numRef>
              <c:f>Figure_02_Data!$B$9:$F$9</c:f>
              <c:numCache>
                <c:formatCode>0.0</c:formatCode>
                <c:ptCount val="5"/>
                <c:pt idx="0">
                  <c:v>0.17</c:v>
                </c:pt>
                <c:pt idx="1">
                  <c:v>0.1</c:v>
                </c:pt>
                <c:pt idx="2">
                  <c:v>0.13</c:v>
                </c:pt>
                <c:pt idx="3">
                  <c:v>0.69</c:v>
                </c:pt>
                <c:pt idx="4">
                  <c:v>0.98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091-3845-AA2A-E1E5FE20FC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8"/>
        <c:overlap val="100"/>
        <c:axId val="57559951"/>
        <c:axId val="57561679"/>
      </c:barChart>
      <c:catAx>
        <c:axId val="5755995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Trip</a:t>
                </a:r>
                <a:r>
                  <a:rPr lang="en-US" baseline="0"/>
                  <a:t> Length (miles)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561679"/>
        <c:crosses val="autoZero"/>
        <c:auto val="1"/>
        <c:lblAlgn val="ctr"/>
        <c:lblOffset val="100"/>
        <c:noMultiLvlLbl val="0"/>
      </c:catAx>
      <c:valAx>
        <c:axId val="5756167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Percentage of Trips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559951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9444444444444441E-3"/>
          <c:y val="8.0620807815689713E-2"/>
          <c:w val="0.99305555555555558"/>
          <c:h val="0.81364282589676296"/>
        </c:manualLayout>
      </c:layout>
      <c:ofPieChart>
        <c:ofPieType val="pie"/>
        <c:varyColors val="1"/>
        <c:ser>
          <c:idx val="0"/>
          <c:order val="0"/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EA0-6B4A-8CD9-E0E68809E1E3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EA0-6B4A-8CD9-E0E68809E1E3}"/>
              </c:ext>
            </c:extLst>
          </c:dPt>
          <c:dPt>
            <c:idx val="2"/>
            <c:bubble3D val="0"/>
            <c:spPr>
              <a:solidFill>
                <a:schemeClr val="accent5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EA0-6B4A-8CD9-E0E68809E1E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EA0-6B4A-8CD9-E0E68809E1E3}"/>
              </c:ext>
            </c:extLst>
          </c:dPt>
          <c:dPt>
            <c:idx val="4"/>
            <c:bubble3D val="0"/>
            <c:spPr>
              <a:solidFill>
                <a:schemeClr val="accent3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EA0-6B4A-8CD9-E0E68809E1E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EEA0-6B4A-8CD9-E0E68809E1E3}"/>
              </c:ext>
            </c:extLst>
          </c:dPt>
          <c:dPt>
            <c:idx val="6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EEA0-6B4A-8CD9-E0E68809E1E3}"/>
              </c:ext>
            </c:extLst>
          </c:dPt>
          <c:dLbls>
            <c:dLbl>
              <c:idx val="0"/>
              <c:layout>
                <c:manualLayout>
                  <c:x val="7.3131889763779531E-2"/>
                  <c:y val="2.0374015748031494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EA0-6B4A-8CD9-E0E68809E1E3}"/>
                </c:ext>
              </c:extLst>
            </c:dLbl>
            <c:dLbl>
              <c:idx val="1"/>
              <c:layout>
                <c:manualLayout>
                  <c:x val="-8.6010196078666418E-2"/>
                  <c:y val="-0.2290635248474972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EA0-6B4A-8CD9-E0E68809E1E3}"/>
                </c:ext>
              </c:extLst>
            </c:dLbl>
            <c:dLbl>
              <c:idx val="2"/>
              <c:layout>
                <c:manualLayout>
                  <c:x val="8.7648006022585295E-2"/>
                  <c:y val="-5.408735295870784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EA0-6B4A-8CD9-E0E68809E1E3}"/>
                </c:ext>
              </c:extLst>
            </c:dLbl>
            <c:dLbl>
              <c:idx val="3"/>
              <c:layout>
                <c:manualLayout>
                  <c:x val="3.9234014420519464E-2"/>
                  <c:y val="0.2168112171231382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EA0-6B4A-8CD9-E0E68809E1E3}"/>
                </c:ext>
              </c:extLst>
            </c:dLbl>
            <c:dLbl>
              <c:idx val="4"/>
              <c:layout>
                <c:manualLayout>
                  <c:x val="-3.3808712789272749E-2"/>
                  <c:y val="3.710240908425400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EA0-6B4A-8CD9-E0E68809E1E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Sheet1!$A$38:$A$43</c:f>
              <c:strCache>
                <c:ptCount val="6"/>
                <c:pt idx="0">
                  <c:v>Roadway</c:v>
                </c:pt>
                <c:pt idx="1">
                  <c:v>Water</c:v>
                </c:pt>
                <c:pt idx="2">
                  <c:v>Air</c:v>
                </c:pt>
                <c:pt idx="3">
                  <c:v>Railroad</c:v>
                </c:pt>
                <c:pt idx="4">
                  <c:v>Transit</c:v>
                </c:pt>
                <c:pt idx="5">
                  <c:v>Pipeline</c:v>
                </c:pt>
              </c:strCache>
            </c:strRef>
          </c:cat>
          <c:val>
            <c:numRef>
              <c:f>Sheet1!$B$38:$B$43</c:f>
              <c:numCache>
                <c:formatCode>#,##0</c:formatCode>
                <c:ptCount val="6"/>
                <c:pt idx="0">
                  <c:v>354272</c:v>
                </c:pt>
                <c:pt idx="1">
                  <c:v>7379</c:v>
                </c:pt>
                <c:pt idx="2">
                  <c:v>4177</c:v>
                </c:pt>
                <c:pt idx="3">
                  <c:v>7566</c:v>
                </c:pt>
                <c:pt idx="4">
                  <c:v>2574</c:v>
                </c:pt>
                <c:pt idx="5">
                  <c:v>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EEA0-6B4A-8CD9-E0E68809E1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plitType val="pos"/>
        <c:splitPos val="5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4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4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file:////Users/kimberlyadams/Library/Group%20Containers/UBF8T346G9.ms/WebArchiveCopyPasteTempFiles/com.microsoft.Word/360_F_298747813_5aUzPXwCpwyBaSADTdU3J6lPeF7osWgn.jpg" TargetMode="External"/><Relationship Id="rId7" Type="http://schemas.microsoft.com/office/2007/relationships/hdphoto" Target="../media/hdphoto4.wdp"/><Relationship Id="rId2" Type="http://schemas.microsoft.com/office/2007/relationships/hdphoto" Target="../media/hdphoto2.wdp"/><Relationship Id="rId1" Type="http://schemas.openxmlformats.org/officeDocument/2006/relationships/image" Target="../media/image5.png"/><Relationship Id="rId6" Type="http://schemas.openxmlformats.org/officeDocument/2006/relationships/image" Target="../media/image7.png"/><Relationship Id="rId11" Type="http://schemas.microsoft.com/office/2007/relationships/hdphoto" Target="../media/hdphoto6.wdp"/><Relationship Id="rId5" Type="http://schemas.microsoft.com/office/2007/relationships/hdphoto" Target="../media/hdphoto3.wdp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microsoft.com/office/2007/relationships/hdphoto" Target="../media/hdphoto5.wdp"/></Relationships>
</file>

<file path=ppt/drawing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file:////Users/kimberlyadams/Library/Group%20Containers/UBF8T346G9.ms/WebArchiveCopyPasteTempFiles/com.microsoft.Word/360_F_298747813_5aUzPXwCpwyBaSADTdU3J6lPeF7osWgn.jpg" TargetMode="External"/><Relationship Id="rId7" Type="http://schemas.microsoft.com/office/2007/relationships/hdphoto" Target="../media/hdphoto4.wdp"/><Relationship Id="rId2" Type="http://schemas.microsoft.com/office/2007/relationships/hdphoto" Target="../media/hdphoto2.wdp"/><Relationship Id="rId1" Type="http://schemas.openxmlformats.org/officeDocument/2006/relationships/image" Target="../media/image5.png"/><Relationship Id="rId6" Type="http://schemas.openxmlformats.org/officeDocument/2006/relationships/image" Target="../media/image7.png"/><Relationship Id="rId11" Type="http://schemas.microsoft.com/office/2007/relationships/hdphoto" Target="../media/hdphoto6.wdp"/><Relationship Id="rId5" Type="http://schemas.microsoft.com/office/2007/relationships/hdphoto" Target="../media/hdphoto3.wdp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microsoft.com/office/2007/relationships/hdphoto" Target="../media/hdphoto5.wdp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0.15355</cdr:x>
      <cdr:y>0.21811</cdr:y>
    </cdr:from>
    <cdr:to>
      <cdr:x>0.3375</cdr:x>
      <cdr:y>0.3581</cdr:y>
    </cdr:to>
    <cdr:pic>
      <cdr:nvPicPr>
        <cdr:cNvPr id="2" name="Picture 1" descr="Car Clipart Images – Browse 78,279 Stock Photos, Vectors, and Video | Adobe  Stock">
          <a:extLst xmlns:a="http://schemas.openxmlformats.org/drawingml/2006/main">
            <a:ext uri="{FF2B5EF4-FFF2-40B4-BE49-F238E27FC236}">
              <a16:creationId xmlns:a16="http://schemas.microsoft.com/office/drawing/2014/main" id="{C6B32759-8DBF-9545-07D9-1D672CF1A1A4}"/>
            </a:ext>
          </a:extLst>
        </cdr:cNvPr>
        <cdr:cNvPicPr>
          <a:picLocks xmlns:a="http://schemas.openxmlformats.org/drawingml/2006/main" noChangeAspect="1" noChangeArrowheads="1"/>
        </cdr:cNvPicPr>
      </cdr:nvPicPr>
      <cdr:blipFill>
        <a:blip xmlns:a="http://schemas.openxmlformats.org/drawingml/2006/main" xmlns:r="http://schemas.openxmlformats.org/officeDocument/2006/relationships" r:embed="rId1" r:link="rId3">
          <a:extLst>
            <a:ext uri="{BEBA8EAE-BF5A-486C-A8C5-ECC9F3942E4B}">
              <a14:imgProps xmlns:a14="http://schemas.microsoft.com/office/drawing/2010/main">
                <a14:imgLayer r:embed="rId2">
                  <a14:imgEffect>
                    <a14:backgroundRemoval t="34167" b="64167" l="17308" r="84188">
                      <a14:foregroundMark x1="17735" y1="45833" x2="17735" y2="58056"/>
                      <a14:foregroundMark x1="26068" y1="60000" x2="29701" y2="62222"/>
                      <a14:foregroundMark x1="67521" y1="60278" x2="70726" y2="62500"/>
                      <a14:foregroundMark x1="80556" y1="51111" x2="81197" y2="55556"/>
                      <a14:foregroundMark x1="84188" y1="51389" x2="84188" y2="55833"/>
                      <a14:foregroundMark x1="39316" y1="34444" x2="48291" y2="34444"/>
                      <a14:foregroundMark x1="48291" y1="34444" x2="54701" y2="34444"/>
                    </a14:backgroundRemoval>
                  </a14:imgEffect>
                </a14:imgLayer>
              </a14:imgProps>
            </a:ext>
            <a:ext uri="{28A0092B-C50C-407E-A947-70E740481C1C}">
              <a14:useLocalDpi xmlns:a14="http://schemas.microsoft.com/office/drawing/2010/main" val="0"/>
            </a:ext>
          </a:extLst>
        </a:blip>
        <a:srcRect xmlns:a="http://schemas.openxmlformats.org/drawingml/2006/main" l="13518" t="31081" r="13705" b="31619"/>
        <a:stretch xmlns:a="http://schemas.openxmlformats.org/drawingml/2006/main">
          <a:fillRect/>
        </a:stretch>
      </cdr:blipFill>
      <cdr:spPr bwMode="auto">
        <a:xfrm xmlns:a="http://schemas.openxmlformats.org/drawingml/2006/main">
          <a:off x="1024700" y="753792"/>
          <a:ext cx="1227597" cy="483818"/>
        </a:xfrm>
        <a:prstGeom xmlns:a="http://schemas.openxmlformats.org/drawingml/2006/main" prst="rect">
          <a:avLst/>
        </a:prstGeom>
        <a:noFill xmlns:a="http://schemas.openxmlformats.org/drawingml/2006/main"/>
        <a:extLst xmlns:a="http://schemas.openxmlformats.org/drawingml/2006/main"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cdr:spPr>
    </cdr:pic>
  </cdr:relSizeAnchor>
  <cdr:relSizeAnchor xmlns:cdr="http://schemas.openxmlformats.org/drawingml/2006/chartDrawing">
    <cdr:from>
      <cdr:x>0.73785</cdr:x>
      <cdr:y>0.27096</cdr:y>
    </cdr:from>
    <cdr:to>
      <cdr:x>0.786</cdr:x>
      <cdr:y>0.36674</cdr:y>
    </cdr:to>
    <cdr:pic>
      <cdr:nvPicPr>
        <cdr:cNvPr id="3" name="Picture 2">
          <a:extLst xmlns:a="http://schemas.openxmlformats.org/drawingml/2006/main">
            <a:ext uri="{FF2B5EF4-FFF2-40B4-BE49-F238E27FC236}">
              <a16:creationId xmlns:a16="http://schemas.microsoft.com/office/drawing/2014/main" id="{51344349-3C3C-E819-5F82-A33451F1C15C}"/>
            </a:ext>
          </a:extLst>
        </cdr:cNvPr>
        <cdr:cNvPicPr>
          <a:picLocks xmlns:a="http://schemas.openxmlformats.org/drawingml/2006/main" noChangeAspect="1"/>
        </cdr:cNvPicPr>
      </cdr:nvPicPr>
      <cdr:blipFill rotWithShape="1">
        <a:blip xmlns:a="http://schemas.openxmlformats.org/drawingml/2006/main" xmlns:r="http://schemas.openxmlformats.org/officeDocument/2006/relationships" r:embed="rId4">
          <a:extLst>
            <a:ext uri="{BEBA8EAE-BF5A-486C-A8C5-ECC9F3942E4B}">
              <a14:imgProps xmlns:a14="http://schemas.microsoft.com/office/drawing/2010/main">
                <a14:imgLayer r:embed="rId5">
                  <a14:imgEffect>
                    <a14:backgroundRemoval t="7500" b="86429" l="9538" r="89538">
                      <a14:foregroundMark x1="48000" y1="7857" x2="48000" y2="7857"/>
                      <a14:foregroundMark x1="23692" y1="47500" x2="23692" y2="47500"/>
                      <a14:foregroundMark x1="66769" y1="46786" x2="66769" y2="46786"/>
                      <a14:foregroundMark x1="53846" y1="86429" x2="53846" y2="86429"/>
                    </a14:backgroundRemoval>
                  </a14:imgEffect>
                </a14:imgLayer>
              </a14:imgProps>
            </a:ext>
          </a:extLst>
        </a:blip>
        <a:srcRect xmlns:a="http://schemas.openxmlformats.org/drawingml/2006/main" l="12621" t="3513" r="13570" b="8512"/>
        <a:stretch xmlns:a="http://schemas.openxmlformats.org/drawingml/2006/main"/>
      </cdr:blipFill>
      <cdr:spPr>
        <a:xfrm xmlns:a="http://schemas.openxmlformats.org/drawingml/2006/main">
          <a:off x="4924071" y="936443"/>
          <a:ext cx="321347" cy="331005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0.7508</cdr:x>
      <cdr:y>0.47412</cdr:y>
    </cdr:from>
    <cdr:to>
      <cdr:x>0.78603</cdr:x>
      <cdr:y>0.54341</cdr:y>
    </cdr:to>
    <cdr:pic>
      <cdr:nvPicPr>
        <cdr:cNvPr id="4" name="Picture 3">
          <a:extLst xmlns:a="http://schemas.openxmlformats.org/drawingml/2006/main">
            <a:ext uri="{FF2B5EF4-FFF2-40B4-BE49-F238E27FC236}">
              <a16:creationId xmlns:a16="http://schemas.microsoft.com/office/drawing/2014/main" id="{C8FE8C27-052E-57C9-B08F-C58112B52ACE}"/>
            </a:ext>
          </a:extLst>
        </cdr:cNvPr>
        <cdr:cNvPicPr>
          <a:picLocks xmlns:a="http://schemas.openxmlformats.org/drawingml/2006/main" noChangeAspect="1"/>
        </cdr:cNvPicPr>
      </cdr:nvPicPr>
      <cdr:blipFill rotWithShape="1">
        <a:blip xmlns:a="http://schemas.openxmlformats.org/drawingml/2006/main" xmlns:r="http://schemas.openxmlformats.org/officeDocument/2006/relationships" r:embed="rId6">
          <a:duotone>
            <a:schemeClr val="accent1">
              <a:shade val="45000"/>
              <a:satMod val="135000"/>
            </a:schemeClr>
            <a:prstClr val="white"/>
          </a:duotone>
          <a:extLst>
            <a:ext uri="{BEBA8EAE-BF5A-486C-A8C5-ECC9F3942E4B}">
              <a14:imgProps xmlns:a14="http://schemas.microsoft.com/office/drawing/2010/main">
                <a14:imgLayer r:embed="rId7">
                  <a14:imgEffect>
                    <a14:backgroundRemoval t="10000" b="90000" l="10000" r="90000"/>
                  </a14:imgEffect>
                </a14:imgLayer>
              </a14:imgProps>
            </a:ext>
          </a:extLst>
        </a:blip>
        <a:srcRect xmlns:a="http://schemas.openxmlformats.org/drawingml/2006/main" l="26113" t="24146" r="24864" b="25916"/>
        <a:stretch xmlns:a="http://schemas.openxmlformats.org/drawingml/2006/main"/>
      </cdr:blipFill>
      <cdr:spPr>
        <a:xfrm xmlns:a="http://schemas.openxmlformats.org/drawingml/2006/main">
          <a:off x="5010517" y="1638575"/>
          <a:ext cx="235061" cy="239450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0.8618</cdr:x>
      <cdr:y>0.58286</cdr:y>
    </cdr:from>
    <cdr:to>
      <cdr:x>0.92925</cdr:x>
      <cdr:y>0.67904</cdr:y>
    </cdr:to>
    <cdr:pic>
      <cdr:nvPicPr>
        <cdr:cNvPr id="5" name="Picture 4">
          <a:extLst xmlns:a="http://schemas.openxmlformats.org/drawingml/2006/main">
            <a:ext uri="{FF2B5EF4-FFF2-40B4-BE49-F238E27FC236}">
              <a16:creationId xmlns:a16="http://schemas.microsoft.com/office/drawing/2014/main" id="{E952714B-9E76-6CA1-2E54-9B3C895D10AB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8">
          <a:duotone>
            <a:schemeClr val="accent1">
              <a:shade val="45000"/>
              <a:satMod val="135000"/>
            </a:schemeClr>
            <a:prstClr val="white"/>
          </a:duotone>
          <a:extLst>
            <a:ext uri="{BEBA8EAE-BF5A-486C-A8C5-ECC9F3942E4B}">
              <a14:imgProps xmlns:a14="http://schemas.microsoft.com/office/drawing/2010/main">
                <a14:imgLayer r:embed="rId9">
                  <a14:imgEffect>
                    <a14:backgroundRemoval t="9845" b="95855" l="4231" r="96538">
                      <a14:foregroundMark x1="59615" y1="23834" x2="59615" y2="23834"/>
                      <a14:foregroundMark x1="58077" y1="39896" x2="58077" y2="39896"/>
                      <a14:foregroundMark x1="4615" y1="45596" x2="4615" y2="45596"/>
                      <a14:foregroundMark x1="26538" y1="86528" x2="26538" y2="86528"/>
                      <a14:foregroundMark x1="15769" y1="96891" x2="15769" y2="96891"/>
                      <a14:foregroundMark x1="92692" y1="84974" x2="92692" y2="84974"/>
                      <a14:foregroundMark x1="96538" y1="68394" x2="96538" y2="68394"/>
                    </a14:backgroundRemoval>
                  </a14:imgEffect>
                </a14:imgLayer>
              </a14:imgProps>
            </a:ext>
          </a:extLst>
        </a:blip>
        <a:stretch xmlns:a="http://schemas.openxmlformats.org/drawingml/2006/main">
          <a:fillRect/>
        </a:stretch>
      </cdr:blipFill>
      <cdr:spPr>
        <a:xfrm xmlns:a="http://schemas.openxmlformats.org/drawingml/2006/main">
          <a:off x="5751229" y="2014356"/>
          <a:ext cx="450137" cy="332409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0.87914</cdr:x>
      <cdr:y>0.41255</cdr:y>
    </cdr:from>
    <cdr:to>
      <cdr:x>0.90939</cdr:x>
      <cdr:y>0.48052</cdr:y>
    </cdr:to>
    <cdr:pic>
      <cdr:nvPicPr>
        <cdr:cNvPr id="6" name="Picture 5">
          <a:extLst xmlns:a="http://schemas.openxmlformats.org/drawingml/2006/main">
            <a:ext uri="{FF2B5EF4-FFF2-40B4-BE49-F238E27FC236}">
              <a16:creationId xmlns:a16="http://schemas.microsoft.com/office/drawing/2014/main" id="{EE3BC70D-6DE3-975E-7DCC-0F0B781FFED7}"/>
            </a:ext>
          </a:extLst>
        </cdr:cNvPr>
        <cdr:cNvPicPr>
          <a:picLocks xmlns:a="http://schemas.openxmlformats.org/drawingml/2006/main" noChangeAspect="1"/>
        </cdr:cNvPicPr>
      </cdr:nvPicPr>
      <cdr:blipFill rotWithShape="1">
        <a:blip xmlns:a="http://schemas.openxmlformats.org/drawingml/2006/main" xmlns:r="http://schemas.openxmlformats.org/officeDocument/2006/relationships" r:embed="rId10">
          <a:extLst>
            <a:ext uri="{BEBA8EAE-BF5A-486C-A8C5-ECC9F3942E4B}">
              <a14:imgProps xmlns:a14="http://schemas.microsoft.com/office/drawing/2010/main">
                <a14:imgLayer r:embed="rId11">
                  <a14:imgEffect>
                    <a14:backgroundRemoval t="10000" b="90000" l="10000" r="90000">
                      <a14:foregroundMark x1="29667" y1="15667" x2="29667" y2="15667"/>
                    </a14:backgroundRemoval>
                  </a14:imgEffect>
                </a14:imgLayer>
              </a14:imgProps>
            </a:ext>
          </a:extLst>
        </a:blip>
        <a:srcRect xmlns:a="http://schemas.openxmlformats.org/drawingml/2006/main" l="17748" t="8061" r="16617" b="15563"/>
        <a:stretch xmlns:a="http://schemas.openxmlformats.org/drawingml/2006/main"/>
      </cdr:blipFill>
      <cdr:spPr>
        <a:xfrm xmlns:a="http://schemas.openxmlformats.org/drawingml/2006/main">
          <a:off x="5866991" y="1425774"/>
          <a:ext cx="201874" cy="234907"/>
        </a:xfrm>
        <a:prstGeom xmlns:a="http://schemas.openxmlformats.org/drawingml/2006/main" prst="rect">
          <a:avLst/>
        </a:prstGeom>
      </cdr:spPr>
    </cdr:pic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0.15355</cdr:x>
      <cdr:y>0.21811</cdr:y>
    </cdr:from>
    <cdr:to>
      <cdr:x>0.3375</cdr:x>
      <cdr:y>0.3581</cdr:y>
    </cdr:to>
    <cdr:pic>
      <cdr:nvPicPr>
        <cdr:cNvPr id="2" name="Picture 1" descr="Car Clipart Images – Browse 78,279 Stock Photos, Vectors, and Video | Adobe  Stock">
          <a:extLst xmlns:a="http://schemas.openxmlformats.org/drawingml/2006/main">
            <a:ext uri="{FF2B5EF4-FFF2-40B4-BE49-F238E27FC236}">
              <a16:creationId xmlns:a16="http://schemas.microsoft.com/office/drawing/2014/main" id="{C6B32759-8DBF-9545-07D9-1D672CF1A1A4}"/>
            </a:ext>
          </a:extLst>
        </cdr:cNvPr>
        <cdr:cNvPicPr>
          <a:picLocks xmlns:a="http://schemas.openxmlformats.org/drawingml/2006/main" noChangeAspect="1" noChangeArrowheads="1"/>
        </cdr:cNvPicPr>
      </cdr:nvPicPr>
      <cdr:blipFill>
        <a:blip xmlns:a="http://schemas.openxmlformats.org/drawingml/2006/main" xmlns:r="http://schemas.openxmlformats.org/officeDocument/2006/relationships" r:embed="rId1" r:link="rId3">
          <a:extLst>
            <a:ext uri="{BEBA8EAE-BF5A-486C-A8C5-ECC9F3942E4B}">
              <a14:imgProps xmlns:a14="http://schemas.microsoft.com/office/drawing/2010/main">
                <a14:imgLayer r:embed="rId2">
                  <a14:imgEffect>
                    <a14:backgroundRemoval t="34167" b="64167" l="17308" r="84188">
                      <a14:foregroundMark x1="17735" y1="45833" x2="17735" y2="58056"/>
                      <a14:foregroundMark x1="26068" y1="60000" x2="29701" y2="62222"/>
                      <a14:foregroundMark x1="67521" y1="60278" x2="70726" y2="62500"/>
                      <a14:foregroundMark x1="80556" y1="51111" x2="81197" y2="55556"/>
                      <a14:foregroundMark x1="84188" y1="51389" x2="84188" y2="55833"/>
                      <a14:foregroundMark x1="39316" y1="34444" x2="48291" y2="34444"/>
                      <a14:foregroundMark x1="48291" y1="34444" x2="54701" y2="34444"/>
                    </a14:backgroundRemoval>
                  </a14:imgEffect>
                </a14:imgLayer>
              </a14:imgProps>
            </a:ext>
            <a:ext uri="{28A0092B-C50C-407E-A947-70E740481C1C}">
              <a14:useLocalDpi xmlns:a14="http://schemas.microsoft.com/office/drawing/2010/main" val="0"/>
            </a:ext>
          </a:extLst>
        </a:blip>
        <a:srcRect xmlns:a="http://schemas.openxmlformats.org/drawingml/2006/main" l="13518" t="31081" r="13705" b="31619"/>
        <a:stretch xmlns:a="http://schemas.openxmlformats.org/drawingml/2006/main">
          <a:fillRect/>
        </a:stretch>
      </cdr:blipFill>
      <cdr:spPr bwMode="auto">
        <a:xfrm xmlns:a="http://schemas.openxmlformats.org/drawingml/2006/main">
          <a:off x="1024700" y="753792"/>
          <a:ext cx="1227597" cy="483818"/>
        </a:xfrm>
        <a:prstGeom xmlns:a="http://schemas.openxmlformats.org/drawingml/2006/main" prst="rect">
          <a:avLst/>
        </a:prstGeom>
        <a:noFill xmlns:a="http://schemas.openxmlformats.org/drawingml/2006/main"/>
        <a:extLst xmlns:a="http://schemas.openxmlformats.org/drawingml/2006/main"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cdr:spPr>
    </cdr:pic>
  </cdr:relSizeAnchor>
  <cdr:relSizeAnchor xmlns:cdr="http://schemas.openxmlformats.org/drawingml/2006/chartDrawing">
    <cdr:from>
      <cdr:x>0.73785</cdr:x>
      <cdr:y>0.27096</cdr:y>
    </cdr:from>
    <cdr:to>
      <cdr:x>0.786</cdr:x>
      <cdr:y>0.36674</cdr:y>
    </cdr:to>
    <cdr:pic>
      <cdr:nvPicPr>
        <cdr:cNvPr id="3" name="Picture 2">
          <a:extLst xmlns:a="http://schemas.openxmlformats.org/drawingml/2006/main">
            <a:ext uri="{FF2B5EF4-FFF2-40B4-BE49-F238E27FC236}">
              <a16:creationId xmlns:a16="http://schemas.microsoft.com/office/drawing/2014/main" id="{51344349-3C3C-E819-5F82-A33451F1C15C}"/>
            </a:ext>
          </a:extLst>
        </cdr:cNvPr>
        <cdr:cNvPicPr>
          <a:picLocks xmlns:a="http://schemas.openxmlformats.org/drawingml/2006/main" noChangeAspect="1"/>
        </cdr:cNvPicPr>
      </cdr:nvPicPr>
      <cdr:blipFill rotWithShape="1">
        <a:blip xmlns:a="http://schemas.openxmlformats.org/drawingml/2006/main" xmlns:r="http://schemas.openxmlformats.org/officeDocument/2006/relationships" r:embed="rId4">
          <a:extLst>
            <a:ext uri="{BEBA8EAE-BF5A-486C-A8C5-ECC9F3942E4B}">
              <a14:imgProps xmlns:a14="http://schemas.microsoft.com/office/drawing/2010/main">
                <a14:imgLayer r:embed="rId5">
                  <a14:imgEffect>
                    <a14:backgroundRemoval t="7500" b="86429" l="9538" r="89538">
                      <a14:foregroundMark x1="48000" y1="7857" x2="48000" y2="7857"/>
                      <a14:foregroundMark x1="23692" y1="47500" x2="23692" y2="47500"/>
                      <a14:foregroundMark x1="66769" y1="46786" x2="66769" y2="46786"/>
                      <a14:foregroundMark x1="53846" y1="86429" x2="53846" y2="86429"/>
                    </a14:backgroundRemoval>
                  </a14:imgEffect>
                </a14:imgLayer>
              </a14:imgProps>
            </a:ext>
          </a:extLst>
        </a:blip>
        <a:srcRect xmlns:a="http://schemas.openxmlformats.org/drawingml/2006/main" l="12621" t="3513" r="13570" b="8512"/>
        <a:stretch xmlns:a="http://schemas.openxmlformats.org/drawingml/2006/main"/>
      </cdr:blipFill>
      <cdr:spPr>
        <a:xfrm xmlns:a="http://schemas.openxmlformats.org/drawingml/2006/main">
          <a:off x="4924071" y="936443"/>
          <a:ext cx="321347" cy="331005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0.7508</cdr:x>
      <cdr:y>0.47412</cdr:y>
    </cdr:from>
    <cdr:to>
      <cdr:x>0.78603</cdr:x>
      <cdr:y>0.54341</cdr:y>
    </cdr:to>
    <cdr:pic>
      <cdr:nvPicPr>
        <cdr:cNvPr id="4" name="Picture 3">
          <a:extLst xmlns:a="http://schemas.openxmlformats.org/drawingml/2006/main">
            <a:ext uri="{FF2B5EF4-FFF2-40B4-BE49-F238E27FC236}">
              <a16:creationId xmlns:a16="http://schemas.microsoft.com/office/drawing/2014/main" id="{C8FE8C27-052E-57C9-B08F-C58112B52ACE}"/>
            </a:ext>
          </a:extLst>
        </cdr:cNvPr>
        <cdr:cNvPicPr>
          <a:picLocks xmlns:a="http://schemas.openxmlformats.org/drawingml/2006/main" noChangeAspect="1"/>
        </cdr:cNvPicPr>
      </cdr:nvPicPr>
      <cdr:blipFill rotWithShape="1">
        <a:blip xmlns:a="http://schemas.openxmlformats.org/drawingml/2006/main" xmlns:r="http://schemas.openxmlformats.org/officeDocument/2006/relationships" r:embed="rId6">
          <a:duotone>
            <a:schemeClr val="accent1">
              <a:shade val="45000"/>
              <a:satMod val="135000"/>
            </a:schemeClr>
            <a:prstClr val="white"/>
          </a:duotone>
          <a:extLst>
            <a:ext uri="{BEBA8EAE-BF5A-486C-A8C5-ECC9F3942E4B}">
              <a14:imgProps xmlns:a14="http://schemas.microsoft.com/office/drawing/2010/main">
                <a14:imgLayer r:embed="rId7">
                  <a14:imgEffect>
                    <a14:backgroundRemoval t="10000" b="90000" l="10000" r="90000"/>
                  </a14:imgEffect>
                </a14:imgLayer>
              </a14:imgProps>
            </a:ext>
          </a:extLst>
        </a:blip>
        <a:srcRect xmlns:a="http://schemas.openxmlformats.org/drawingml/2006/main" l="26113" t="24146" r="24864" b="25916"/>
        <a:stretch xmlns:a="http://schemas.openxmlformats.org/drawingml/2006/main"/>
      </cdr:blipFill>
      <cdr:spPr>
        <a:xfrm xmlns:a="http://schemas.openxmlformats.org/drawingml/2006/main">
          <a:off x="5010517" y="1638575"/>
          <a:ext cx="235061" cy="239450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0.8618</cdr:x>
      <cdr:y>0.58286</cdr:y>
    </cdr:from>
    <cdr:to>
      <cdr:x>0.92925</cdr:x>
      <cdr:y>0.67904</cdr:y>
    </cdr:to>
    <cdr:pic>
      <cdr:nvPicPr>
        <cdr:cNvPr id="5" name="Picture 4">
          <a:extLst xmlns:a="http://schemas.openxmlformats.org/drawingml/2006/main">
            <a:ext uri="{FF2B5EF4-FFF2-40B4-BE49-F238E27FC236}">
              <a16:creationId xmlns:a16="http://schemas.microsoft.com/office/drawing/2014/main" id="{E952714B-9E76-6CA1-2E54-9B3C895D10AB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8">
          <a:duotone>
            <a:schemeClr val="accent1">
              <a:shade val="45000"/>
              <a:satMod val="135000"/>
            </a:schemeClr>
            <a:prstClr val="white"/>
          </a:duotone>
          <a:extLst>
            <a:ext uri="{BEBA8EAE-BF5A-486C-A8C5-ECC9F3942E4B}">
              <a14:imgProps xmlns:a14="http://schemas.microsoft.com/office/drawing/2010/main">
                <a14:imgLayer r:embed="rId9">
                  <a14:imgEffect>
                    <a14:backgroundRemoval t="9845" b="95855" l="4231" r="96538">
                      <a14:foregroundMark x1="59615" y1="23834" x2="59615" y2="23834"/>
                      <a14:foregroundMark x1="58077" y1="39896" x2="58077" y2="39896"/>
                      <a14:foregroundMark x1="4615" y1="45596" x2="4615" y2="45596"/>
                      <a14:foregroundMark x1="26538" y1="86528" x2="26538" y2="86528"/>
                      <a14:foregroundMark x1="15769" y1="96891" x2="15769" y2="96891"/>
                      <a14:foregroundMark x1="92692" y1="84974" x2="92692" y2="84974"/>
                      <a14:foregroundMark x1="96538" y1="68394" x2="96538" y2="68394"/>
                    </a14:backgroundRemoval>
                  </a14:imgEffect>
                </a14:imgLayer>
              </a14:imgProps>
            </a:ext>
          </a:extLst>
        </a:blip>
        <a:stretch xmlns:a="http://schemas.openxmlformats.org/drawingml/2006/main">
          <a:fillRect/>
        </a:stretch>
      </cdr:blipFill>
      <cdr:spPr>
        <a:xfrm xmlns:a="http://schemas.openxmlformats.org/drawingml/2006/main">
          <a:off x="5751229" y="2014356"/>
          <a:ext cx="450137" cy="332409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0.87914</cdr:x>
      <cdr:y>0.41255</cdr:y>
    </cdr:from>
    <cdr:to>
      <cdr:x>0.90939</cdr:x>
      <cdr:y>0.48052</cdr:y>
    </cdr:to>
    <cdr:pic>
      <cdr:nvPicPr>
        <cdr:cNvPr id="6" name="Picture 5">
          <a:extLst xmlns:a="http://schemas.openxmlformats.org/drawingml/2006/main">
            <a:ext uri="{FF2B5EF4-FFF2-40B4-BE49-F238E27FC236}">
              <a16:creationId xmlns:a16="http://schemas.microsoft.com/office/drawing/2014/main" id="{EE3BC70D-6DE3-975E-7DCC-0F0B781FFED7}"/>
            </a:ext>
          </a:extLst>
        </cdr:cNvPr>
        <cdr:cNvPicPr>
          <a:picLocks xmlns:a="http://schemas.openxmlformats.org/drawingml/2006/main" noChangeAspect="1"/>
        </cdr:cNvPicPr>
      </cdr:nvPicPr>
      <cdr:blipFill rotWithShape="1">
        <a:blip xmlns:a="http://schemas.openxmlformats.org/drawingml/2006/main" xmlns:r="http://schemas.openxmlformats.org/officeDocument/2006/relationships" r:embed="rId10">
          <a:extLst>
            <a:ext uri="{BEBA8EAE-BF5A-486C-A8C5-ECC9F3942E4B}">
              <a14:imgProps xmlns:a14="http://schemas.microsoft.com/office/drawing/2010/main">
                <a14:imgLayer r:embed="rId11">
                  <a14:imgEffect>
                    <a14:backgroundRemoval t="10000" b="90000" l="10000" r="90000">
                      <a14:foregroundMark x1="29667" y1="15667" x2="29667" y2="15667"/>
                    </a14:backgroundRemoval>
                  </a14:imgEffect>
                </a14:imgLayer>
              </a14:imgProps>
            </a:ext>
          </a:extLst>
        </a:blip>
        <a:srcRect xmlns:a="http://schemas.openxmlformats.org/drawingml/2006/main" l="17748" t="8061" r="16617" b="15563"/>
        <a:stretch xmlns:a="http://schemas.openxmlformats.org/drawingml/2006/main"/>
      </cdr:blipFill>
      <cdr:spPr>
        <a:xfrm xmlns:a="http://schemas.openxmlformats.org/drawingml/2006/main">
          <a:off x="5866991" y="1425774"/>
          <a:ext cx="201874" cy="234907"/>
        </a:xfrm>
        <a:prstGeom xmlns:a="http://schemas.openxmlformats.org/drawingml/2006/main" prst="rect">
          <a:avLst/>
        </a:prstGeom>
      </cdr:spPr>
    </cdr:pic>
  </cdr:relSizeAnchor>
</c:userShape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899F9-33A5-DD46-AE99-51F78C12076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C57743-2E7A-A149-8FD9-4ABEE797B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397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C57743-2E7A-A149-8FD9-4ABEE797B4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245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C57743-2E7A-A149-8FD9-4ABEE797B4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051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C57743-2E7A-A149-8FD9-4ABEE797B4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694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EB29C-D53B-2027-57D8-4D28456442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591881-FAC6-20DB-8FAC-89A00C4673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0A2A2-A02D-CDBA-CDCD-8F740968A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85B25-53D1-3F0D-FF3C-4FB040330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DAEEA-B4FC-CC34-967C-D1139EE5C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55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D90C3-357E-846F-7196-9EFD9CCF4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24CD5C-EA20-E8F0-7F66-91C0D32E37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E69B6-356A-9D98-DB4F-6777155D0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948C2-213B-B5A6-219A-C4B7D4E4A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23B33-C35C-5627-2AC9-F80707434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603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EE501F-3D39-EA0A-EB9C-14A310689B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0AE08B-CE56-47B5-A883-879D86B077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18284-E331-10D0-0124-8DB2C1F00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DE97A-2E2F-5A57-86E0-829C56FA1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A47E8-3E19-B206-1654-5147B10D3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558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9ECC8-5B0D-92D1-B81F-D02F686E9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FFA47-989F-3B3A-666A-1115F84B7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7ABD9-4530-E7A4-F4DC-B466F2B3F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43A99-B96C-9A5A-40E8-D6015B896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A1FE0-0FA0-CE5C-EBEC-6D842EAE8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042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9A573-3B86-A8B5-D353-1520158CF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6AE57-B019-D64D-CF43-7E936E027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A761C-1ED4-AC1C-7E37-6177AE2CA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370F9-FDAE-0582-7329-0FD43B390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5F337-0EC6-7BA3-DB80-CA3929CE7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372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848AB-C320-B237-6760-07366DE4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0428C-5919-38CF-E41D-A5E2F55F93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FC3C1A-17FB-090F-3672-657F30C432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F1D178-1164-34F3-B38A-38E9D26BF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1D46A-5FC0-F697-5522-814D21C6A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470E94-0E96-9FD5-97C7-CC98D3842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823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BAE13-3A65-1ED8-56EA-3B825DF42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E90074-4BBB-9719-7542-47C96F54D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ED6952-7695-B677-50B3-870E280EAC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C06EC7-6272-D0EC-AD54-58473742D2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0712AF-25BA-5006-00AF-511AAADAAD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A34AA3-9099-EB3A-B797-FF204586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5549F7-4284-10CF-BAF1-C58F815A5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F6F73C-C276-2389-70C5-089BDEFB8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87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5A616-6923-BAC4-99B1-7E5021E24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1458AA-7CB3-1DAE-9D98-B105CF7FA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0F83B4-D67F-6B41-DC5B-446623E4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F9EBE3-8EFA-AAE0-B022-7BC520EC7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371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FA4401-1ADF-72A5-A377-93A56C1CB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F41940-4D5C-CDE7-60D8-1931E1920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B8F1E5-634B-AF2F-BCC5-083DB9104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8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ED952-4CC9-0054-FE3B-43170F9C9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B5B1C-590B-CD04-88C1-54AD06AE6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FB9B3A-7B80-6154-2196-CE260F1D6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C8E86-4B7B-9836-D74D-AA6E4DF76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C9ED4B-F083-4CE5-1A91-B48D45724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3074F4-B36C-26DF-FB6C-AC5F054E4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748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89AB8-4AE1-0648-60A4-7C7DC666C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31A27C-6A34-6149-EE05-A572740C7D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BA58EC-67FA-5893-8B72-07DA976426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874B8-4AA6-51A9-1F35-817F2FCE8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81613-5DD5-76A6-202B-45388E47A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E31C0-839B-56AF-206F-C07A56D9C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468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7EA42C-6F36-17E0-5223-C23BF1A74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7544B6-CA6A-24DD-6F4A-78EE3BF47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81212-8F53-4DC0-7FA5-EC419AB3E3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0CA6C-0FD0-F446-A22D-434A52688E0E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D23D8-A04D-2ED8-1D2B-9D1867A68C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A0BEF-4A2E-9AA0-BED4-DA9263D48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4A8B6-86C2-6540-B31F-4532EE43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793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file:////Users/kimberlyadams/Library/Group%20Containers/UBF8T346G9.ms/WebArchiveCopyPasteTempFiles/com.microsoft.Word/car_crash_PNG2.png" TargetMode="External"/><Relationship Id="rId13" Type="http://schemas.openxmlformats.org/officeDocument/2006/relationships/hyperlink" Target="https://www.airlines.org/dataset/safety-record-of-u-s-air-carriers/" TargetMode="External"/><Relationship Id="rId18" Type="http://schemas.openxmlformats.org/officeDocument/2006/relationships/image" Target="../media/image4.png"/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12" Type="http://schemas.openxmlformats.org/officeDocument/2006/relationships/hyperlink" Target="https://www-fars.nhtsa.dot.gov/Main/index.aspx" TargetMode="External"/><Relationship Id="rId17" Type="http://schemas.openxmlformats.org/officeDocument/2006/relationships/chart" Target="../charts/chart1.xml"/><Relationship Id="rId2" Type="http://schemas.microsoft.com/office/2007/relationships/media" Target="../media/media1.m4a"/><Relationship Id="rId16" Type="http://schemas.openxmlformats.org/officeDocument/2006/relationships/image" Target="file:////Users/kimberlyadams/Library/Group%20Containers/UBF8T346G9.ms/WebArchiveCopyPasteTempFiles/com.microsoft.Word/car-hits-a-man-accident.jpg%3fs=612x612&amp;w=0&amp;k=20&amp;c=hBfTc5eT0xU7TPEZbqe-eI7BxfuG7q_XXFkuvZqWP50=" TargetMode="External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11" Type="http://schemas.openxmlformats.org/officeDocument/2006/relationships/hyperlink" Target="https://data.world/hhaveliw/airplane-crashes-1908-2009" TargetMode="External"/><Relationship Id="rId5" Type="http://schemas.openxmlformats.org/officeDocument/2006/relationships/notesSlide" Target="../notesSlides/notesSlide1.xml"/><Relationship Id="rId15" Type="http://schemas.microsoft.com/office/2007/relationships/hdphoto" Target="../media/hdphoto1.wdp"/><Relationship Id="rId10" Type="http://schemas.openxmlformats.org/officeDocument/2006/relationships/hyperlink" Target="https://docs.google.com/spreadsheets/d/1SDp7p1y6m7N5xD5_fpOkYOrJvd68V7iy6etXy2cetb8/edit#gid=1448957446" TargetMode="External"/><Relationship Id="rId4" Type="http://schemas.openxmlformats.org/officeDocument/2006/relationships/slideLayout" Target="../slideLayouts/slideLayout1.xml"/><Relationship Id="rId9" Type="http://schemas.openxmlformats.org/officeDocument/2006/relationships/hyperlink" Target="https://www.transportation.gov/NRSS/SafetyProblem#:~:text=More%20than%20370%2C000%20people%20died,them%20died%20on%20our%20roads.&amp;text=In%202021%2C%2042%2C939%20people%20were,&#8211;%20sometimes%20permanently%20&#8211;%20each%20year." TargetMode="External"/><Relationship Id="rId1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hyperlink" Target="https://www.transportation.gov/NRSS/SafetyProblem#:~:text=More%20than%20370%2C000%20people%20died,them%20died%20on%20our%20roads.&amp;text=In%202021%2C%2042%2C939%20people%20were,&#8211;%20sometimes%20permanently%20&#8211;%20each%20year." TargetMode="External"/><Relationship Id="rId18" Type="http://schemas.openxmlformats.org/officeDocument/2006/relationships/chart" Target="../charts/chart3.xml"/><Relationship Id="rId3" Type="http://schemas.openxmlformats.org/officeDocument/2006/relationships/audio" Target="../media/media2.m4a"/><Relationship Id="rId21" Type="http://schemas.openxmlformats.org/officeDocument/2006/relationships/image" Target="../media/image12.png"/><Relationship Id="rId7" Type="http://schemas.openxmlformats.org/officeDocument/2006/relationships/image" Target="../media/image3.png"/><Relationship Id="rId12" Type="http://schemas.openxmlformats.org/officeDocument/2006/relationships/chart" Target="../charts/chart2.xml"/><Relationship Id="rId17" Type="http://schemas.openxmlformats.org/officeDocument/2006/relationships/hyperlink" Target="https://www.airlines.org/dataset/safety-record-of-u-s-air-carriers/" TargetMode="External"/><Relationship Id="rId25" Type="http://schemas.openxmlformats.org/officeDocument/2006/relationships/image" Target="../media/image4.png"/><Relationship Id="rId2" Type="http://schemas.microsoft.com/office/2007/relationships/media" Target="../media/media2.m4a"/><Relationship Id="rId16" Type="http://schemas.openxmlformats.org/officeDocument/2006/relationships/hyperlink" Target="https://www-fars.nhtsa.dot.gov/Main/index.aspx" TargetMode="External"/><Relationship Id="rId20" Type="http://schemas.openxmlformats.org/officeDocument/2006/relationships/image" Target="../media/image11.png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11" Type="http://schemas.openxmlformats.org/officeDocument/2006/relationships/image" Target="file:////Users/kimberlyadams/Library/Group%20Containers/UBF8T346G9.ms/WebArchiveCopyPasteTempFiles/com.microsoft.Word/car_crash_PNG2.png" TargetMode="External"/><Relationship Id="rId24" Type="http://schemas.microsoft.com/office/2007/relationships/hdphoto" Target="../media/hdphoto7.wdp"/><Relationship Id="rId5" Type="http://schemas.openxmlformats.org/officeDocument/2006/relationships/notesSlide" Target="../notesSlides/notesSlide2.xml"/><Relationship Id="rId15" Type="http://schemas.openxmlformats.org/officeDocument/2006/relationships/hyperlink" Target="https://data.world/hhaveliw/airplane-crashes-1908-2009" TargetMode="External"/><Relationship Id="rId23" Type="http://schemas.openxmlformats.org/officeDocument/2006/relationships/image" Target="../media/image13.png"/><Relationship Id="rId10" Type="http://schemas.openxmlformats.org/officeDocument/2006/relationships/image" Target="../media/image2.png"/><Relationship Id="rId19" Type="http://schemas.openxmlformats.org/officeDocument/2006/relationships/image" Target="../media/image10.png"/><Relationship Id="rId4" Type="http://schemas.openxmlformats.org/officeDocument/2006/relationships/slideLayout" Target="../slideLayouts/slideLayout1.xml"/><Relationship Id="rId9" Type="http://schemas.openxmlformats.org/officeDocument/2006/relationships/image" Target="file:////Users/kimberlyadams/Library/Group%20Containers/UBF8T346G9.ms/WebArchiveCopyPasteTempFiles/com.microsoft.Word/car-hits-a-man-accident.jpg%3fs=612x612&amp;w=0&amp;k=20&amp;c=hBfTc5eT0xU7TPEZbqe-eI7BxfuG7q_XXFkuvZqWP50=" TargetMode="External"/><Relationship Id="rId14" Type="http://schemas.openxmlformats.org/officeDocument/2006/relationships/hyperlink" Target="https://docs.google.com/spreadsheets/d/1SDp7p1y6m7N5xD5_fpOkYOrJvd68V7iy6etXy2cetb8/edit#gid=1448957446" TargetMode="External"/><Relationship Id="rId22" Type="http://schemas.openxmlformats.org/officeDocument/2006/relationships/image" Target="file:////Users/kimberlyadams/Library/Group%20Containers/UBF8T346G9.ms/WebArchiveCopyPasteTempFiles/com.microsoft.Word/2021-07-03208white-outline-world-map.png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file:////Users/kimberlyadams/Library/Group%20Containers/UBF8T346G9.ms/WebArchiveCopyPasteTempFiles/com.microsoft.Word/car-hits-a-man-accident.jpg%3fs=612x612&amp;w=0&amp;k=20&amp;c=hBfTc5eT0xU7TPEZbqe-eI7BxfuG7q_XXFkuvZqWP50=" TargetMode="External"/><Relationship Id="rId13" Type="http://schemas.openxmlformats.org/officeDocument/2006/relationships/chart" Target="../charts/chart4.xml"/><Relationship Id="rId18" Type="http://schemas.openxmlformats.org/officeDocument/2006/relationships/hyperlink" Target="https://www.airlines.org/dataset/safety-record-of-u-s-air-carriers/" TargetMode="External"/><Relationship Id="rId26" Type="http://schemas.openxmlformats.org/officeDocument/2006/relationships/image" Target="../media/image17.png"/><Relationship Id="rId3" Type="http://schemas.openxmlformats.org/officeDocument/2006/relationships/slideLayout" Target="../slideLayouts/slideLayout1.xml"/><Relationship Id="rId21" Type="http://schemas.openxmlformats.org/officeDocument/2006/relationships/image" Target="../media/image13.png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openxmlformats.org/officeDocument/2006/relationships/hyperlink" Target="https://www-fars.nhtsa.dot.gov/Main/index.aspx" TargetMode="External"/><Relationship Id="rId25" Type="http://schemas.openxmlformats.org/officeDocument/2006/relationships/image" Target="../media/image16.png"/><Relationship Id="rId2" Type="http://schemas.openxmlformats.org/officeDocument/2006/relationships/audio" Target="../media/media3.m4a"/><Relationship Id="rId16" Type="http://schemas.openxmlformats.org/officeDocument/2006/relationships/hyperlink" Target="https://data.world/hhaveliw/airplane-crashes-1908-2009" TargetMode="External"/><Relationship Id="rId20" Type="http://schemas.openxmlformats.org/officeDocument/2006/relationships/image" Target="file:////Users/kimberlyadams/Library/Group%20Containers/UBF8T346G9.ms/WebArchiveCopyPasteTempFiles/com.microsoft.Word/2021-07-03208white-outline-world-map.png" TargetMode="External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11" Type="http://schemas.openxmlformats.org/officeDocument/2006/relationships/image" Target="../media/image10.png"/><Relationship Id="rId24" Type="http://schemas.openxmlformats.org/officeDocument/2006/relationships/image" Target="../media/image15.png"/><Relationship Id="rId5" Type="http://schemas.openxmlformats.org/officeDocument/2006/relationships/image" Target="../media/image1.png"/><Relationship Id="rId15" Type="http://schemas.openxmlformats.org/officeDocument/2006/relationships/hyperlink" Target="https://docs.google.com/spreadsheets/d/1SDp7p1y6m7N5xD5_fpOkYOrJvd68V7iy6etXy2cetb8/edit#gid=1448957446" TargetMode="External"/><Relationship Id="rId23" Type="http://schemas.openxmlformats.org/officeDocument/2006/relationships/image" Target="../media/image14.png"/><Relationship Id="rId10" Type="http://schemas.openxmlformats.org/officeDocument/2006/relationships/image" Target="file:////Users/kimberlyadams/Library/Group%20Containers/UBF8T346G9.ms/WebArchiveCopyPasteTempFiles/com.microsoft.Word/car_crash_PNG2.png" TargetMode="External"/><Relationship Id="rId19" Type="http://schemas.openxmlformats.org/officeDocument/2006/relationships/image" Target="../media/image12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2.png"/><Relationship Id="rId14" Type="http://schemas.openxmlformats.org/officeDocument/2006/relationships/hyperlink" Target="https://www.transportation.gov/NRSS/SafetyProblem#:~:text=More%20than%20370%2C000%20people%20died,them%20died%20on%20our%20roads.&amp;text=In%202021%2C%2042%2C939%20people%20were,&#8211;%20sometimes%20permanently%20&#8211;%20each%20year." TargetMode="External"/><Relationship Id="rId22" Type="http://schemas.microsoft.com/office/2007/relationships/hdphoto" Target="../media/hdphoto7.wdp"/><Relationship Id="rId27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Picture 1119">
            <a:extLst>
              <a:ext uri="{FF2B5EF4-FFF2-40B4-BE49-F238E27FC236}">
                <a16:creationId xmlns:a16="http://schemas.microsoft.com/office/drawing/2014/main" id="{B5568358-0051-FC65-D5EA-CC0CB968ECF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20000"/>
          </a:blip>
          <a:srcRect b="22245"/>
          <a:stretch/>
        </p:blipFill>
        <p:spPr>
          <a:xfrm>
            <a:off x="-11017" y="-5175"/>
            <a:ext cx="12192000" cy="68631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45CC28-FF7D-D887-9FD0-5FF8F4EAA35A}"/>
              </a:ext>
            </a:extLst>
          </p:cNvPr>
          <p:cNvSpPr txBox="1"/>
          <p:nvPr/>
        </p:nvSpPr>
        <p:spPr>
          <a:xfrm>
            <a:off x="244405" y="2097096"/>
            <a:ext cx="4220732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>
                <a:solidFill>
                  <a:srgbClr val="343F4E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In 2021, </a:t>
            </a:r>
            <a:r>
              <a:rPr lang="en-US" sz="2800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42,939</a:t>
            </a:r>
            <a:r>
              <a:rPr lang="en-US" sz="1800" kern="0" dirty="0">
                <a:solidFill>
                  <a:srgbClr val="343F4E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people were killed in </a:t>
            </a:r>
          </a:p>
          <a:p>
            <a:r>
              <a:rPr lang="en-US" sz="1800" kern="0" dirty="0">
                <a:solidFill>
                  <a:srgbClr val="343F4E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motor vehicle crashes in the US</a:t>
            </a: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C666AE64-D536-75ED-439F-E7195336E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9260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08CCA32-8B40-6102-9EBB-F9C1BA63CE75}"/>
              </a:ext>
            </a:extLst>
          </p:cNvPr>
          <p:cNvGrpSpPr/>
          <p:nvPr/>
        </p:nvGrpSpPr>
        <p:grpSpPr>
          <a:xfrm>
            <a:off x="392985" y="1037477"/>
            <a:ext cx="4398798" cy="968558"/>
            <a:chOff x="411172" y="476794"/>
            <a:chExt cx="4398798" cy="96855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882A984-D74E-340C-3F26-46D1A53C0F20}"/>
                </a:ext>
              </a:extLst>
            </p:cNvPr>
            <p:cNvGrpSpPr/>
            <p:nvPr/>
          </p:nvGrpSpPr>
          <p:grpSpPr>
            <a:xfrm>
              <a:off x="2070976" y="539412"/>
              <a:ext cx="2738994" cy="830997"/>
              <a:chOff x="1105227" y="524024"/>
              <a:chExt cx="2738994" cy="83099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E56D076-468E-BEEB-EB6F-69229A4AB151}"/>
                  </a:ext>
                </a:extLst>
              </p:cNvPr>
              <p:cNvSpPr txBox="1"/>
              <p:nvPr/>
            </p:nvSpPr>
            <p:spPr>
              <a:xfrm>
                <a:off x="1925106" y="652903"/>
                <a:ext cx="191911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Fatal car crashes </a:t>
                </a:r>
              </a:p>
              <a:p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per year in the US 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0229874-A551-2F12-92FB-F2285AD3231D}"/>
                  </a:ext>
                </a:extLst>
              </p:cNvPr>
              <p:cNvSpPr txBox="1"/>
              <p:nvPr/>
            </p:nvSpPr>
            <p:spPr>
              <a:xfrm>
                <a:off x="1105227" y="524024"/>
                <a:ext cx="96693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b="1" dirty="0">
                    <a:effectLst/>
                    <a:ea typeface="Times New Roman" panose="02020603050405020304" pitchFamily="18" charset="0"/>
                  </a:rPr>
                  <a:t>Over</a:t>
                </a:r>
                <a:r>
                  <a:rPr lang="en-US" sz="2000" b="1" dirty="0">
                    <a:effectLst/>
                    <a:ea typeface="Times New Roman" panose="02020603050405020304" pitchFamily="18" charset="0"/>
                  </a:rPr>
                  <a:t> </a:t>
                </a:r>
              </a:p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000" b="1" dirty="0">
                    <a:effectLst/>
                    <a:ea typeface="Times New Roman" panose="02020603050405020304" pitchFamily="18" charset="0"/>
                  </a:rPr>
                  <a:t>30,000 </a:t>
                </a:r>
              </a:p>
            </p:txBody>
          </p:sp>
        </p:grpSp>
        <p:pic>
          <p:nvPicPr>
            <p:cNvPr id="1027" name="Picture 4" descr="Car crash PNG transparent image download, size: 800x495px">
              <a:extLst>
                <a:ext uri="{FF2B5EF4-FFF2-40B4-BE49-F238E27FC236}">
                  <a16:creationId xmlns:a16="http://schemas.microsoft.com/office/drawing/2014/main" id="{F02F0A73-2E3D-13A8-9C04-43B7C95B23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r:link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172" y="476794"/>
              <a:ext cx="1565346" cy="9685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10" name="Rectangle 14">
            <a:extLst>
              <a:ext uri="{FF2B5EF4-FFF2-40B4-BE49-F238E27FC236}">
                <a16:creationId xmlns:a16="http://schemas.microsoft.com/office/drawing/2014/main" id="{584FC735-87DD-4FCA-8374-B97FDDFCD7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226" name="TextBox 1225">
            <a:extLst>
              <a:ext uri="{FF2B5EF4-FFF2-40B4-BE49-F238E27FC236}">
                <a16:creationId xmlns:a16="http://schemas.microsoft.com/office/drawing/2014/main" id="{CABAD3DF-29DA-93FB-255B-BE1619EA374E}"/>
              </a:ext>
            </a:extLst>
          </p:cNvPr>
          <p:cNvSpPr txBox="1"/>
          <p:nvPr/>
        </p:nvSpPr>
        <p:spPr>
          <a:xfrm>
            <a:off x="0" y="6624683"/>
            <a:ext cx="84839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Sources: </a:t>
            </a:r>
            <a:r>
              <a:rPr lang="en-US" sz="800" kern="0" dirty="0">
                <a:solidFill>
                  <a:srgbClr val="343F4E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US Department of Transportation</a:t>
            </a:r>
            <a:r>
              <a:rPr lang="en-US" sz="800" kern="0" dirty="0">
                <a:solidFill>
                  <a:srgbClr val="343F4E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0"/>
              </a:rPr>
              <a:t>Accidents and Fatalities Per Year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Airplane Crashes 1908-2009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2"/>
              </a:rPr>
              <a:t>NHTSA Summary of Motor Vehicle Traffic Crashes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3"/>
              </a:rPr>
              <a:t>Safety Record of U.S. Air Carriers</a:t>
            </a:r>
            <a:endParaRPr lang="en-US" sz="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4A0424-22D9-6FA4-CDD0-66EF81A57760}"/>
              </a:ext>
            </a:extLst>
          </p:cNvPr>
          <p:cNvSpPr txBox="1"/>
          <p:nvPr/>
        </p:nvSpPr>
        <p:spPr>
          <a:xfrm>
            <a:off x="3486119" y="2621833"/>
            <a:ext cx="5219762" cy="769441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Transportation Safety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71D9B15-C711-E7B6-9047-DC70A7467F28}"/>
              </a:ext>
            </a:extLst>
          </p:cNvPr>
          <p:cNvGrpSpPr/>
          <p:nvPr/>
        </p:nvGrpSpPr>
        <p:grpSpPr>
          <a:xfrm>
            <a:off x="301677" y="2334984"/>
            <a:ext cx="4814535" cy="939181"/>
            <a:chOff x="301677" y="2334984"/>
            <a:chExt cx="4814535" cy="93918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3D0D222-B0C9-B69D-0E11-205B10A88222}"/>
                </a:ext>
              </a:extLst>
            </p:cNvPr>
            <p:cNvSpPr txBox="1"/>
            <p:nvPr/>
          </p:nvSpPr>
          <p:spPr>
            <a:xfrm>
              <a:off x="301677" y="2812500"/>
              <a:ext cx="365442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b="1" kern="0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7,388 were people walking</a:t>
              </a:r>
              <a:r>
                <a:rPr lang="en-US" sz="2400" b="1" dirty="0">
                  <a:effectLst/>
                </a:rPr>
                <a:t> </a:t>
              </a:r>
              <a:endParaRPr lang="en-US" sz="2400" b="1" dirty="0"/>
            </a:p>
          </p:txBody>
        </p:sp>
        <p:pic>
          <p:nvPicPr>
            <p:cNvPr id="22" name="Picture 5">
              <a:extLst>
                <a:ext uri="{FF2B5EF4-FFF2-40B4-BE49-F238E27FC236}">
                  <a16:creationId xmlns:a16="http://schemas.microsoft.com/office/drawing/2014/main" id="{B0149844-4916-0BC8-9C68-0117207758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r:link="rId16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32680" b="65033" l="15196" r="88072">
                          <a14:foregroundMark x1="15359" y1="54248" x2="15359" y2="54248"/>
                          <a14:foregroundMark x1="25163" y1="63399" x2="25163" y2="63399"/>
                          <a14:foregroundMark x1="68954" y1="62418" x2="68954" y2="62418"/>
                          <a14:foregroundMark x1="75327" y1="40850" x2="75327" y2="40850"/>
                          <a14:foregroundMark x1="88072" y1="49673" x2="88072" y2="496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07" t="28935" r="7623" b="30841"/>
            <a:stretch>
              <a:fillRect/>
            </a:stretch>
          </p:blipFill>
          <p:spPr bwMode="auto">
            <a:xfrm>
              <a:off x="3745019" y="2334984"/>
              <a:ext cx="1371193" cy="6828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F935F91A-A131-110A-1B74-3C2F6B541E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8053543"/>
              </p:ext>
            </p:extLst>
          </p:nvPr>
        </p:nvGraphicFramePr>
        <p:xfrm>
          <a:off x="5077588" y="312234"/>
          <a:ext cx="7114412" cy="6258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7"/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0B99A8DC-CA96-8CBA-FD48-7CB49743DDB8}"/>
              </a:ext>
            </a:extLst>
          </p:cNvPr>
          <p:cNvSpPr txBox="1"/>
          <p:nvPr/>
        </p:nvSpPr>
        <p:spPr>
          <a:xfrm>
            <a:off x="5062275" y="3491922"/>
            <a:ext cx="1989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Kimberly Adams</a:t>
            </a:r>
          </a:p>
        </p:txBody>
      </p:sp>
      <p:pic>
        <p:nvPicPr>
          <p:cNvPr id="59" name="Audio 58">
            <a:extLst>
              <a:ext uri="{FF2B5EF4-FFF2-40B4-BE49-F238E27FC236}">
                <a16:creationId xmlns:a16="http://schemas.microsoft.com/office/drawing/2014/main" id="{AAD7754B-B9E4-D5FA-2012-12A67165E97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2975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16"/>
    </mc:Choice>
    <mc:Fallback>
      <p:transition spd="slow" advTm="40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85 L -0.27161 -0.35811 " pathEditMode="relative" ptsTypes="AA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</p:childTnLst>
        </p:cTn>
      </p:par>
    </p:tnLst>
    <p:bldLst>
      <p:bldP spid="15" grpId="0"/>
      <p:bldP spid="1226" grpId="0"/>
      <p:bldP spid="8" grpId="0" animBg="1"/>
      <p:bldGraphic spid="24" grpId="0">
        <p:bldAsOne/>
      </p:bldGraphic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071F6961-77DD-A360-C545-CA5DA288BC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20000"/>
          </a:blip>
          <a:srcRect b="22245"/>
          <a:stretch/>
        </p:blipFill>
        <p:spPr>
          <a:xfrm>
            <a:off x="-11017" y="-5175"/>
            <a:ext cx="12192000" cy="6863175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C0461F4-A812-B79E-7F33-469A7F2DCF5F}"/>
              </a:ext>
            </a:extLst>
          </p:cNvPr>
          <p:cNvGrpSpPr/>
          <p:nvPr/>
        </p:nvGrpSpPr>
        <p:grpSpPr>
          <a:xfrm>
            <a:off x="244405" y="2097096"/>
            <a:ext cx="4871807" cy="920709"/>
            <a:chOff x="257906" y="1636354"/>
            <a:chExt cx="4871807" cy="920709"/>
          </a:xfrm>
        </p:grpSpPr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22F7C7A3-26BE-6606-3232-E8F60D7F08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r:link="rId9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32680" b="65033" l="15196" r="88072">
                          <a14:foregroundMark x1="15359" y1="54248" x2="15359" y2="54248"/>
                          <a14:foregroundMark x1="25163" y1="63399" x2="25163" y2="63399"/>
                          <a14:foregroundMark x1="68954" y1="62418" x2="68954" y2="62418"/>
                          <a14:foregroundMark x1="75327" y1="40850" x2="75327" y2="40850"/>
                          <a14:foregroundMark x1="88072" y1="49673" x2="88072" y2="496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07" t="28935" r="7623" b="30841"/>
            <a:stretch>
              <a:fillRect/>
            </a:stretch>
          </p:blipFill>
          <p:spPr bwMode="auto">
            <a:xfrm>
              <a:off x="3758520" y="1874242"/>
              <a:ext cx="1371193" cy="6828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A45CC28-FF7D-D887-9FD0-5FF8F4EAA35A}"/>
                </a:ext>
              </a:extLst>
            </p:cNvPr>
            <p:cNvSpPr txBox="1"/>
            <p:nvPr/>
          </p:nvSpPr>
          <p:spPr>
            <a:xfrm>
              <a:off x="257906" y="1636354"/>
              <a:ext cx="4220732" cy="8002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kern="0" dirty="0">
                  <a:solidFill>
                    <a:srgbClr val="343F4E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In 2021, </a:t>
              </a:r>
              <a:r>
                <a:rPr lang="en-US" sz="2800" b="1" kern="0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42,939</a:t>
              </a:r>
              <a:r>
                <a:rPr lang="en-US" sz="1800" kern="0" dirty="0">
                  <a:solidFill>
                    <a:srgbClr val="343F4E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 people were killed in </a:t>
              </a:r>
            </a:p>
            <a:p>
              <a:r>
                <a:rPr lang="en-US" sz="1800" kern="0" dirty="0">
                  <a:solidFill>
                    <a:srgbClr val="343F4E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motor vehicle crashes in the US</a:t>
              </a:r>
            </a:p>
          </p:txBody>
        </p:sp>
      </p:grpSp>
      <p:sp>
        <p:nvSpPr>
          <p:cNvPr id="17" name="Rectangle 4">
            <a:extLst>
              <a:ext uri="{FF2B5EF4-FFF2-40B4-BE49-F238E27FC236}">
                <a16:creationId xmlns:a16="http://schemas.microsoft.com/office/drawing/2014/main" id="{C666AE64-D536-75ED-439F-E7195336E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9260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08CCA32-8B40-6102-9EBB-F9C1BA63CE75}"/>
              </a:ext>
            </a:extLst>
          </p:cNvPr>
          <p:cNvGrpSpPr/>
          <p:nvPr/>
        </p:nvGrpSpPr>
        <p:grpSpPr>
          <a:xfrm>
            <a:off x="392985" y="1037477"/>
            <a:ext cx="4398798" cy="968558"/>
            <a:chOff x="411172" y="476794"/>
            <a:chExt cx="4398798" cy="96855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882A984-D74E-340C-3F26-46D1A53C0F20}"/>
                </a:ext>
              </a:extLst>
            </p:cNvPr>
            <p:cNvGrpSpPr/>
            <p:nvPr/>
          </p:nvGrpSpPr>
          <p:grpSpPr>
            <a:xfrm>
              <a:off x="2070976" y="539412"/>
              <a:ext cx="2738994" cy="830997"/>
              <a:chOff x="1105227" y="524024"/>
              <a:chExt cx="2738994" cy="83099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E56D076-468E-BEEB-EB6F-69229A4AB151}"/>
                  </a:ext>
                </a:extLst>
              </p:cNvPr>
              <p:cNvSpPr txBox="1"/>
              <p:nvPr/>
            </p:nvSpPr>
            <p:spPr>
              <a:xfrm>
                <a:off x="1925106" y="652903"/>
                <a:ext cx="191911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Fatal car crashes </a:t>
                </a:r>
              </a:p>
              <a:p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per year in the US 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0229874-A551-2F12-92FB-F2285AD3231D}"/>
                  </a:ext>
                </a:extLst>
              </p:cNvPr>
              <p:cNvSpPr txBox="1"/>
              <p:nvPr/>
            </p:nvSpPr>
            <p:spPr>
              <a:xfrm>
                <a:off x="1105227" y="524024"/>
                <a:ext cx="96693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b="1" dirty="0">
                    <a:effectLst/>
                    <a:ea typeface="Times New Roman" panose="02020603050405020304" pitchFamily="18" charset="0"/>
                  </a:rPr>
                  <a:t>Over</a:t>
                </a:r>
                <a:r>
                  <a:rPr lang="en-US" sz="2000" b="1" dirty="0">
                    <a:effectLst/>
                    <a:ea typeface="Times New Roman" panose="02020603050405020304" pitchFamily="18" charset="0"/>
                  </a:rPr>
                  <a:t> </a:t>
                </a:r>
              </a:p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000" b="1" dirty="0">
                    <a:effectLst/>
                    <a:ea typeface="Times New Roman" panose="02020603050405020304" pitchFamily="18" charset="0"/>
                  </a:rPr>
                  <a:t>30,000 </a:t>
                </a:r>
              </a:p>
            </p:txBody>
          </p:sp>
        </p:grpSp>
        <p:pic>
          <p:nvPicPr>
            <p:cNvPr id="1027" name="Picture 4" descr="Car crash PNG transparent image download, size: 800x495px">
              <a:extLst>
                <a:ext uri="{FF2B5EF4-FFF2-40B4-BE49-F238E27FC236}">
                  <a16:creationId xmlns:a16="http://schemas.microsoft.com/office/drawing/2014/main" id="{F02F0A73-2E3D-13A8-9C04-43B7C95B23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r:link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172" y="476794"/>
              <a:ext cx="1565346" cy="9685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10" name="Rectangle 14">
            <a:extLst>
              <a:ext uri="{FF2B5EF4-FFF2-40B4-BE49-F238E27FC236}">
                <a16:creationId xmlns:a16="http://schemas.microsoft.com/office/drawing/2014/main" id="{584FC735-87DD-4FCA-8374-B97FDDFCD7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17" name="TextBox 1116">
            <a:extLst>
              <a:ext uri="{FF2B5EF4-FFF2-40B4-BE49-F238E27FC236}">
                <a16:creationId xmlns:a16="http://schemas.microsoft.com/office/drawing/2014/main" id="{92597B0C-6D98-8203-B887-4AE1F794676E}"/>
              </a:ext>
            </a:extLst>
          </p:cNvPr>
          <p:cNvSpPr txBox="1"/>
          <p:nvPr/>
        </p:nvSpPr>
        <p:spPr>
          <a:xfrm>
            <a:off x="175332" y="157865"/>
            <a:ext cx="5219762" cy="769441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Transportation Safety</a:t>
            </a:r>
          </a:p>
        </p:txBody>
      </p:sp>
      <p:grpSp>
        <p:nvGrpSpPr>
          <p:cNvPr id="1119" name="Group 1118">
            <a:extLst>
              <a:ext uri="{FF2B5EF4-FFF2-40B4-BE49-F238E27FC236}">
                <a16:creationId xmlns:a16="http://schemas.microsoft.com/office/drawing/2014/main" id="{984AF286-01D8-FA37-2190-518E38B9A7DE}"/>
              </a:ext>
            </a:extLst>
          </p:cNvPr>
          <p:cNvGrpSpPr/>
          <p:nvPr/>
        </p:nvGrpSpPr>
        <p:grpSpPr>
          <a:xfrm>
            <a:off x="5182041" y="200101"/>
            <a:ext cx="6673546" cy="3544729"/>
            <a:chOff x="5182041" y="200101"/>
            <a:chExt cx="6673546" cy="3544729"/>
          </a:xfrm>
        </p:grpSpPr>
        <p:graphicFrame>
          <p:nvGraphicFramePr>
            <p:cNvPr id="1118" name="Chart 1117">
              <a:extLst>
                <a:ext uri="{FF2B5EF4-FFF2-40B4-BE49-F238E27FC236}">
                  <a16:creationId xmlns:a16="http://schemas.microsoft.com/office/drawing/2014/main" id="{38031C4A-37A9-C1EB-E6ED-D12C67FEBCFE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5182041" y="288828"/>
            <a:ext cx="6673546" cy="345600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2"/>
            </a:graphicData>
          </a:graphic>
        </p:graphicFrame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CE313A0-C966-9C7A-2634-7281DCDF371F}"/>
                </a:ext>
              </a:extLst>
            </p:cNvPr>
            <p:cNvSpPr txBox="1"/>
            <p:nvPr/>
          </p:nvSpPr>
          <p:spPr>
            <a:xfrm>
              <a:off x="7016741" y="200101"/>
              <a:ext cx="3801042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kern="0" dirty="0">
                  <a:solidFill>
                    <a:srgbClr val="343F4E"/>
                  </a:solidFill>
                  <a:cs typeface="Times New Roman" panose="02020603050405020304" pitchFamily="18" charset="0"/>
                </a:rPr>
                <a:t>From 2011-2020, </a:t>
              </a:r>
              <a:r>
                <a:rPr lang="en-US" sz="2800" b="1" dirty="0">
                  <a:ea typeface="Times New Roman" panose="02020603050405020304" pitchFamily="18" charset="0"/>
                </a:rPr>
                <a:t>370,000</a:t>
              </a:r>
              <a:r>
                <a:rPr lang="en-US" sz="2000" dirty="0">
                  <a:ea typeface="Times New Roman" panose="02020603050405020304" pitchFamily="18" charset="0"/>
                </a:rPr>
                <a:t> </a:t>
              </a:r>
              <a:r>
                <a:rPr lang="en-US" kern="0" dirty="0">
                  <a:solidFill>
                    <a:srgbClr val="343F4E"/>
                  </a:solidFill>
                  <a:cs typeface="Times New Roman" panose="02020603050405020304" pitchFamily="18" charset="0"/>
                </a:rPr>
                <a:t>people</a:t>
              </a:r>
              <a:r>
                <a:rPr lang="en-US" sz="2000" dirty="0">
                  <a:ea typeface="Times New Roman" panose="02020603050405020304" pitchFamily="18" charset="0"/>
                </a:rPr>
                <a:t> </a:t>
              </a: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kern="0" dirty="0">
                  <a:solidFill>
                    <a:srgbClr val="343F4E"/>
                  </a:solidFill>
                  <a:cs typeface="Times New Roman" panose="02020603050405020304" pitchFamily="18" charset="0"/>
                </a:rPr>
                <a:t>died in transportation </a:t>
              </a: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kern="0" dirty="0">
                  <a:solidFill>
                    <a:srgbClr val="343F4E"/>
                  </a:solidFill>
                  <a:cs typeface="Times New Roman" panose="02020603050405020304" pitchFamily="18" charset="0"/>
                </a:rPr>
                <a:t>incidents in the US</a:t>
              </a:r>
            </a:p>
          </p:txBody>
        </p:sp>
      </p:grpSp>
      <p:sp>
        <p:nvSpPr>
          <p:cNvPr id="1226" name="TextBox 1225">
            <a:extLst>
              <a:ext uri="{FF2B5EF4-FFF2-40B4-BE49-F238E27FC236}">
                <a16:creationId xmlns:a16="http://schemas.microsoft.com/office/drawing/2014/main" id="{CABAD3DF-29DA-93FB-255B-BE1619EA374E}"/>
              </a:ext>
            </a:extLst>
          </p:cNvPr>
          <p:cNvSpPr txBox="1"/>
          <p:nvPr/>
        </p:nvSpPr>
        <p:spPr>
          <a:xfrm>
            <a:off x="0" y="6624683"/>
            <a:ext cx="84839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Sources: </a:t>
            </a:r>
            <a:r>
              <a:rPr lang="en-US" sz="800" kern="0" dirty="0">
                <a:solidFill>
                  <a:srgbClr val="343F4E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13"/>
              </a:rPr>
              <a:t>US Department of Transportation</a:t>
            </a:r>
            <a:r>
              <a:rPr lang="en-US" sz="800" kern="0" dirty="0">
                <a:solidFill>
                  <a:srgbClr val="343F4E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4"/>
              </a:rPr>
              <a:t>Accidents and Fatalities Per Year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5"/>
              </a:rPr>
              <a:t>Airplane Crashes 1908-2009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6"/>
              </a:rPr>
              <a:t>NHTSA Summary of Motor Vehicle Traffic Crashes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7"/>
              </a:rPr>
              <a:t>Safety Record of U.S. Air Carriers</a:t>
            </a:r>
            <a:endParaRPr lang="en-US" sz="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F4C86AB-2B16-488E-B003-41A0609AED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1115643"/>
              </p:ext>
            </p:extLst>
          </p:nvPr>
        </p:nvGraphicFramePr>
        <p:xfrm>
          <a:off x="7385033" y="3375813"/>
          <a:ext cx="4806967" cy="34560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8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F229A9E1-72E1-5183-7316-EA0275CCB208}"/>
              </a:ext>
            </a:extLst>
          </p:cNvPr>
          <p:cNvSpPr txBox="1"/>
          <p:nvPr/>
        </p:nvSpPr>
        <p:spPr>
          <a:xfrm>
            <a:off x="7164868" y="2657584"/>
            <a:ext cx="43300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ea typeface="Times New Roman" panose="02020603050405020304" pitchFamily="18" charset="0"/>
              </a:rPr>
              <a:t>	Only 1%</a:t>
            </a:r>
            <a:r>
              <a:rPr lang="en-US" sz="2000" dirty="0">
                <a:ea typeface="Times New Roman" panose="02020603050405020304" pitchFamily="18" charset="0"/>
              </a:rPr>
              <a:t>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Times New Roman" panose="02020603050405020304" pitchFamily="18" charset="0"/>
              </a:rPr>
              <a:t>        </a:t>
            </a:r>
            <a:r>
              <a:rPr lang="en-US" kern="0" dirty="0">
                <a:solidFill>
                  <a:srgbClr val="343F4E"/>
                </a:solidFill>
                <a:cs typeface="Times New Roman" panose="02020603050405020304" pitchFamily="18" charset="0"/>
              </a:rPr>
              <a:t>(4,177) of deaths were due to air travel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53170EC-1B22-2E6F-813C-C8A5222EB499}"/>
              </a:ext>
            </a:extLst>
          </p:cNvPr>
          <p:cNvGrpSpPr/>
          <p:nvPr/>
        </p:nvGrpSpPr>
        <p:grpSpPr>
          <a:xfrm>
            <a:off x="3428054" y="5158771"/>
            <a:ext cx="3986506" cy="1343447"/>
            <a:chOff x="8299952" y="3773736"/>
            <a:chExt cx="3986506" cy="1343447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B70C11C-B1EA-E32C-7F39-AE862A1E32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>
              <a:alphaModFix amt="20000"/>
            </a:blip>
            <a:srcRect l="12568" t="4788" b="9832"/>
            <a:stretch/>
          </p:blipFill>
          <p:spPr>
            <a:xfrm>
              <a:off x="8458267" y="3817653"/>
              <a:ext cx="3828191" cy="1299530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6B6E872-5EE5-9A2C-50B2-EFF78E312E80}"/>
                </a:ext>
              </a:extLst>
            </p:cNvPr>
            <p:cNvGrpSpPr/>
            <p:nvPr/>
          </p:nvGrpSpPr>
          <p:grpSpPr>
            <a:xfrm>
              <a:off x="8299952" y="3773736"/>
              <a:ext cx="3776866" cy="1296265"/>
              <a:chOff x="6180050" y="3959777"/>
              <a:chExt cx="3776866" cy="1296265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FC1B3FE-8EC7-BC94-2CDB-CB46EAECEAB0}"/>
                  </a:ext>
                </a:extLst>
              </p:cNvPr>
              <p:cNvSpPr txBox="1"/>
              <p:nvPr/>
            </p:nvSpPr>
            <p:spPr>
              <a:xfrm>
                <a:off x="6180050" y="3959777"/>
                <a:ext cx="2865882" cy="1138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Yearly airline accidents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8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US" sz="2800" b="1" kern="0" dirty="0">
                    <a:effectLst/>
                    <a:ea typeface="Times New Roman" panose="02020603050405020304" pitchFamily="18" charset="0"/>
                  </a:rPr>
                  <a:t>decreased </a:t>
                </a:r>
                <a:r>
                  <a:rPr lang="en-US" sz="3200" b="1" kern="0" dirty="0">
                    <a:effectLst/>
                    <a:ea typeface="Times New Roman" panose="02020603050405020304" pitchFamily="18" charset="0"/>
                  </a:rPr>
                  <a:t>83%</a:t>
                </a:r>
                <a:r>
                  <a:rPr lang="en-US" sz="1800" b="1" kern="0" dirty="0">
                    <a:effectLst/>
                    <a:ea typeface="Times New Roman" panose="02020603050405020304" pitchFamily="18" charset="0"/>
                  </a:rPr>
                  <a:t> </a:t>
                </a:r>
              </a:p>
              <a:p>
                <a:pPr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since the 1950’s </a:t>
                </a:r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F61A22A2-F6C7-9940-CD98-150A5C122616}"/>
                  </a:ext>
                </a:extLst>
              </p:cNvPr>
              <p:cNvGrpSpPr/>
              <p:nvPr/>
            </p:nvGrpSpPr>
            <p:grpSpPr>
              <a:xfrm>
                <a:off x="8770577" y="4011118"/>
                <a:ext cx="1186339" cy="1244924"/>
                <a:chOff x="7063891" y="5244314"/>
                <a:chExt cx="1186339" cy="1244924"/>
              </a:xfrm>
            </p:grpSpPr>
            <p:sp>
              <p:nvSpPr>
                <p:cNvPr id="24" name="Down Arrow 23">
                  <a:extLst>
                    <a:ext uri="{FF2B5EF4-FFF2-40B4-BE49-F238E27FC236}">
                      <a16:creationId xmlns:a16="http://schemas.microsoft.com/office/drawing/2014/main" id="{B5250859-54DF-D760-6636-084279EFE2A9}"/>
                    </a:ext>
                  </a:extLst>
                </p:cNvPr>
                <p:cNvSpPr/>
                <p:nvPr/>
              </p:nvSpPr>
              <p:spPr>
                <a:xfrm>
                  <a:off x="7063891" y="5481053"/>
                  <a:ext cx="1186339" cy="1008185"/>
                </a:xfrm>
                <a:prstGeom prst="down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54014CCF-E7DE-5127-33A5-CB475987AFE7}"/>
                    </a:ext>
                  </a:extLst>
                </p:cNvPr>
                <p:cNvSpPr txBox="1"/>
                <p:nvPr/>
              </p:nvSpPr>
              <p:spPr>
                <a:xfrm>
                  <a:off x="7271601" y="5244314"/>
                  <a:ext cx="770917" cy="113877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Roughly</a:t>
                  </a:r>
                </a:p>
                <a:p>
                  <a:pPr algn="ctr"/>
                  <a:r>
                    <a:rPr lang="en-US" dirty="0"/>
                    <a:t>65</a:t>
                  </a:r>
                </a:p>
                <a:p>
                  <a:pPr algn="ctr"/>
                  <a:r>
                    <a:rPr lang="en-US" dirty="0"/>
                    <a:t>to</a:t>
                  </a:r>
                </a:p>
                <a:p>
                  <a:pPr algn="ctr"/>
                  <a:r>
                    <a:rPr lang="en-US" dirty="0"/>
                    <a:t>10</a:t>
                  </a:r>
                </a:p>
              </p:txBody>
            </p:sp>
          </p:grp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8F7EEDE-9A21-41E9-DE29-4D5D61A6131A}"/>
              </a:ext>
            </a:extLst>
          </p:cNvPr>
          <p:cNvGrpSpPr/>
          <p:nvPr/>
        </p:nvGrpSpPr>
        <p:grpSpPr>
          <a:xfrm>
            <a:off x="3372646" y="3625832"/>
            <a:ext cx="3946558" cy="1347913"/>
            <a:chOff x="8190645" y="5216969"/>
            <a:chExt cx="3946558" cy="1347913"/>
          </a:xfrm>
        </p:grpSpPr>
        <p:pic>
          <p:nvPicPr>
            <p:cNvPr id="27" name="Content Placeholder 13">
              <a:extLst>
                <a:ext uri="{FF2B5EF4-FFF2-40B4-BE49-F238E27FC236}">
                  <a16:creationId xmlns:a16="http://schemas.microsoft.com/office/drawing/2014/main" id="{C647206A-7AD0-9571-4578-669B44E37A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>
              <a:alphaModFix amt="20000"/>
            </a:blip>
            <a:srcRect l="13303" r="2062" b="10739"/>
            <a:stretch/>
          </p:blipFill>
          <p:spPr>
            <a:xfrm>
              <a:off x="8397380" y="5216969"/>
              <a:ext cx="3739823" cy="1347913"/>
            </a:xfrm>
            <a:prstGeom prst="rect">
              <a:avLst/>
            </a:prstGeom>
          </p:spPr>
        </p:pic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F7C3E90-D9CF-F1F8-CD4F-DA5485311008}"/>
                </a:ext>
              </a:extLst>
            </p:cNvPr>
            <p:cNvGrpSpPr/>
            <p:nvPr/>
          </p:nvGrpSpPr>
          <p:grpSpPr>
            <a:xfrm>
              <a:off x="8190645" y="5267679"/>
              <a:ext cx="3842105" cy="1253786"/>
              <a:chOff x="8830952" y="3945571"/>
              <a:chExt cx="3842105" cy="1253786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9CCFD00-9EBE-D1C4-B0A7-E3D2F6841FA9}"/>
                  </a:ext>
                </a:extLst>
              </p:cNvPr>
              <p:cNvSpPr txBox="1"/>
              <p:nvPr/>
            </p:nvSpPr>
            <p:spPr>
              <a:xfrm>
                <a:off x="8830952" y="3952674"/>
                <a:ext cx="2865882" cy="1138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Yearly passenger flights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8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US" sz="2800" b="1" kern="0" dirty="0">
                    <a:effectLst/>
                    <a:ea typeface="Times New Roman" panose="02020603050405020304" pitchFamily="18" charset="0"/>
                  </a:rPr>
                  <a:t>increased </a:t>
                </a:r>
                <a:r>
                  <a:rPr lang="en-US" sz="3200" b="1" kern="0" dirty="0">
                    <a:effectLst/>
                    <a:ea typeface="Times New Roman" panose="02020603050405020304" pitchFamily="18" charset="0"/>
                  </a:rPr>
                  <a:t>400%</a:t>
                </a:r>
                <a:r>
                  <a:rPr lang="en-US" sz="1800" b="1" kern="0" dirty="0">
                    <a:effectLst/>
                    <a:ea typeface="Times New Roman" panose="02020603050405020304" pitchFamily="18" charset="0"/>
                  </a:rPr>
                  <a:t> </a:t>
                </a:r>
              </a:p>
              <a:p>
                <a:pPr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since the 1970’s </a:t>
                </a:r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8B156286-DC86-66D2-1E2A-5E4F46EC4998}"/>
                  </a:ext>
                </a:extLst>
              </p:cNvPr>
              <p:cNvGrpSpPr/>
              <p:nvPr/>
            </p:nvGrpSpPr>
            <p:grpSpPr>
              <a:xfrm>
                <a:off x="11486718" y="3945571"/>
                <a:ext cx="1186339" cy="1253786"/>
                <a:chOff x="7019823" y="5235452"/>
                <a:chExt cx="1186339" cy="1253786"/>
              </a:xfrm>
            </p:grpSpPr>
            <p:sp>
              <p:nvSpPr>
                <p:cNvPr id="31" name="Down Arrow 30">
                  <a:extLst>
                    <a:ext uri="{FF2B5EF4-FFF2-40B4-BE49-F238E27FC236}">
                      <a16:creationId xmlns:a16="http://schemas.microsoft.com/office/drawing/2014/main" id="{EF9C3B06-A10A-A3CE-E219-5CCE681E5009}"/>
                    </a:ext>
                  </a:extLst>
                </p:cNvPr>
                <p:cNvSpPr/>
                <p:nvPr/>
              </p:nvSpPr>
              <p:spPr>
                <a:xfrm flipV="1">
                  <a:off x="7019823" y="5481053"/>
                  <a:ext cx="1186339" cy="1008185"/>
                </a:xfrm>
                <a:prstGeom prst="down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A17A6CE3-513C-2AE3-9217-1CC7FD196FAC}"/>
                    </a:ext>
                  </a:extLst>
                </p:cNvPr>
                <p:cNvSpPr txBox="1"/>
                <p:nvPr/>
              </p:nvSpPr>
              <p:spPr>
                <a:xfrm>
                  <a:off x="7214653" y="5235452"/>
                  <a:ext cx="770916" cy="124649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Roughly</a:t>
                  </a:r>
                </a:p>
                <a:p>
                  <a:pPr algn="ctr"/>
                  <a:endParaRPr lang="en-US" sz="700" dirty="0"/>
                </a:p>
                <a:p>
                  <a:pPr algn="ctr"/>
                  <a:r>
                    <a:rPr lang="en-US" dirty="0"/>
                    <a:t>40M</a:t>
                  </a:r>
                </a:p>
                <a:p>
                  <a:pPr algn="ctr"/>
                  <a:r>
                    <a:rPr lang="en-US" dirty="0"/>
                    <a:t>to</a:t>
                  </a:r>
                </a:p>
                <a:p>
                  <a:pPr algn="ctr"/>
                  <a:r>
                    <a:rPr lang="en-US" dirty="0"/>
                    <a:t>10M</a:t>
                  </a:r>
                </a:p>
              </p:txBody>
            </p:sp>
          </p:grpSp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B16BE387-3EB3-F862-6260-1287B7A6F4F8}"/>
              </a:ext>
            </a:extLst>
          </p:cNvPr>
          <p:cNvSpPr txBox="1"/>
          <p:nvPr/>
        </p:nvSpPr>
        <p:spPr>
          <a:xfrm>
            <a:off x="404601" y="5535025"/>
            <a:ext cx="3092329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1 in 2,222,998</a:t>
            </a:r>
            <a:r>
              <a:rPr lang="en-US" dirty="0"/>
              <a:t> </a:t>
            </a:r>
          </a:p>
          <a:p>
            <a:pPr algn="ctr"/>
            <a:r>
              <a:rPr lang="en-US" kern="0" dirty="0">
                <a:solidFill>
                  <a:srgbClr val="343F4E"/>
                </a:solidFill>
                <a:cs typeface="Times New Roman" panose="02020603050405020304" pitchFamily="18" charset="0"/>
              </a:rPr>
              <a:t>flights experience an accident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63E6509-BF9C-8012-ABE4-5C9506D58CA0}"/>
              </a:ext>
            </a:extLst>
          </p:cNvPr>
          <p:cNvGrpSpPr/>
          <p:nvPr/>
        </p:nvGrpSpPr>
        <p:grpSpPr>
          <a:xfrm>
            <a:off x="0" y="3313636"/>
            <a:ext cx="3579993" cy="2363682"/>
            <a:chOff x="4843269" y="3553404"/>
            <a:chExt cx="3579993" cy="2363682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F564E4A-E8D5-7683-A337-82883D4CCA4B}"/>
                </a:ext>
              </a:extLst>
            </p:cNvPr>
            <p:cNvGrpSpPr/>
            <p:nvPr/>
          </p:nvGrpSpPr>
          <p:grpSpPr>
            <a:xfrm>
              <a:off x="4843269" y="3553404"/>
              <a:ext cx="3579993" cy="2363682"/>
              <a:chOff x="3884460" y="6282784"/>
              <a:chExt cx="3579993" cy="2363682"/>
            </a:xfrm>
          </p:grpSpPr>
          <p:pic>
            <p:nvPicPr>
              <p:cNvPr id="39" name="Picture 9" descr="World Map, White Outline">
                <a:extLst>
                  <a:ext uri="{FF2B5EF4-FFF2-40B4-BE49-F238E27FC236}">
                    <a16:creationId xmlns:a16="http://schemas.microsoft.com/office/drawing/2014/main" id="{D2180CFE-EC9C-A5EE-0619-FCB795F82BE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1" r:link="rId22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7271" b="16731"/>
              <a:stretch>
                <a:fillRect/>
              </a:stretch>
            </p:blipFill>
            <p:spPr bwMode="auto">
              <a:xfrm>
                <a:off x="3884460" y="6282784"/>
                <a:ext cx="3579993" cy="23636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AA7BC5B-A0FD-F465-817E-5182FC7871B7}"/>
                  </a:ext>
                </a:extLst>
              </p:cNvPr>
              <p:cNvSpPr txBox="1"/>
              <p:nvPr/>
            </p:nvSpPr>
            <p:spPr>
              <a:xfrm>
                <a:off x="4361651" y="6660086"/>
                <a:ext cx="2865882" cy="13542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More than 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b="1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Times New Roman" panose="02020603050405020304" pitchFamily="18" charset="0"/>
                  </a:rPr>
                  <a:t>40 Million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flights takeoff per year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around the world</a:t>
                </a:r>
              </a:p>
            </p:txBody>
          </p:sp>
        </p:grp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040F260-C06B-DAF1-0062-D7F45230F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backgroundRemoval t="10000" b="90000" l="5800" r="92200">
                          <a14:foregroundMark x1="78400" y1="48900" x2="78400" y2="48900"/>
                          <a14:foregroundMark x1="92200" y1="14900" x2="92200" y2="14900"/>
                          <a14:foregroundMark x1="57867" y1="44600" x2="57867" y2="44600"/>
                          <a14:foregroundMark x1="55600" y1="56900" x2="55600" y2="56900"/>
                          <a14:foregroundMark x1="14267" y1="88700" x2="14267" y2="88700"/>
                          <a14:foregroundMark x1="11667" y1="89100" x2="11667" y2="89100"/>
                          <a14:foregroundMark x1="5800" y1="89800" x2="5800" y2="8980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798724" y="4703139"/>
              <a:ext cx="1618561" cy="1037953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C7B564E-2BF1-8EC5-AFAE-0CB81AA78B3B}"/>
              </a:ext>
            </a:extLst>
          </p:cNvPr>
          <p:cNvGrpSpPr/>
          <p:nvPr/>
        </p:nvGrpSpPr>
        <p:grpSpPr>
          <a:xfrm>
            <a:off x="277450" y="6218323"/>
            <a:ext cx="3296566" cy="461665"/>
            <a:chOff x="277450" y="6218323"/>
            <a:chExt cx="3296566" cy="461665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5977456-B910-10AB-92FF-6840FC8EE173}"/>
                </a:ext>
              </a:extLst>
            </p:cNvPr>
            <p:cNvSpPr txBox="1"/>
            <p:nvPr/>
          </p:nvSpPr>
          <p:spPr>
            <a:xfrm>
              <a:off x="277450" y="6218323"/>
              <a:ext cx="3296566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kern="0" dirty="0">
                  <a:cs typeface="Times New Roman" panose="02020603050405020304" pitchFamily="18" charset="0"/>
                </a:rPr>
                <a:t>1 in 93 </a:t>
              </a:r>
              <a:r>
                <a:rPr lang="en-US" kern="0" dirty="0">
                  <a:solidFill>
                    <a:srgbClr val="343F4E"/>
                  </a:solidFill>
                  <a:cs typeface="Times New Roman" panose="02020603050405020304" pitchFamily="18" charset="0"/>
                </a:rPr>
                <a:t>cars crash fatally yearly</a:t>
              </a:r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7989D11F-35FE-A80A-35BA-643DBF9565BF}"/>
                </a:ext>
              </a:extLst>
            </p:cNvPr>
            <p:cNvCxnSpPr>
              <a:cxnSpLocks/>
            </p:cNvCxnSpPr>
            <p:nvPr/>
          </p:nvCxnSpPr>
          <p:spPr>
            <a:xfrm>
              <a:off x="277450" y="6297544"/>
              <a:ext cx="321948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D15E625E-BC4D-B934-3DEF-CC90B337AD15}"/>
              </a:ext>
            </a:extLst>
          </p:cNvPr>
          <p:cNvSpPr txBox="1"/>
          <p:nvPr/>
        </p:nvSpPr>
        <p:spPr>
          <a:xfrm>
            <a:off x="301677" y="2812500"/>
            <a:ext cx="36544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7,388 were people walking</a:t>
            </a:r>
            <a:r>
              <a:rPr lang="en-US" sz="2400" b="1" dirty="0">
                <a:effectLst/>
              </a:rPr>
              <a:t> </a:t>
            </a:r>
            <a:endParaRPr lang="en-US" sz="2400" b="1" dirty="0"/>
          </a:p>
        </p:txBody>
      </p:sp>
      <p:pic>
        <p:nvPicPr>
          <p:cNvPr id="1048" name="Audio 1047">
            <a:extLst>
              <a:ext uri="{FF2B5EF4-FFF2-40B4-BE49-F238E27FC236}">
                <a16:creationId xmlns:a16="http://schemas.microsoft.com/office/drawing/2014/main" id="{2575881E-0B41-66CE-C159-9E34E3A053F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0804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017"/>
    </mc:Choice>
    <mc:Fallback>
      <p:transition spd="slow" advTm="109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48"/>
                </p:tgtEl>
              </p:cMediaNode>
            </p:audio>
          </p:childTnLst>
        </p:cTn>
      </p:par>
    </p:tnLst>
    <p:bldLst>
      <p:bldGraphic spid="2" grpId="0">
        <p:bldAsOne/>
      </p:bldGraphic>
      <p:bldP spid="14" grpId="0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45B137AF-43E1-162F-E106-0885C89DAE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b="22245"/>
          <a:stretch/>
        </p:blipFill>
        <p:spPr>
          <a:xfrm>
            <a:off x="-11017" y="-5175"/>
            <a:ext cx="12192000" cy="6863175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C0461F4-A812-B79E-7F33-469A7F2DCF5F}"/>
              </a:ext>
            </a:extLst>
          </p:cNvPr>
          <p:cNvGrpSpPr/>
          <p:nvPr/>
        </p:nvGrpSpPr>
        <p:grpSpPr>
          <a:xfrm>
            <a:off x="244405" y="2097096"/>
            <a:ext cx="4871807" cy="920709"/>
            <a:chOff x="257906" y="1636354"/>
            <a:chExt cx="4871807" cy="920709"/>
          </a:xfrm>
        </p:grpSpPr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22F7C7A3-26BE-6606-3232-E8F60D7F08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r:link="rId8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32680" b="65033" l="15196" r="88072">
                          <a14:foregroundMark x1="15359" y1="54248" x2="15359" y2="54248"/>
                          <a14:foregroundMark x1="25163" y1="63399" x2="25163" y2="63399"/>
                          <a14:foregroundMark x1="68954" y1="62418" x2="68954" y2="62418"/>
                          <a14:foregroundMark x1="75327" y1="40850" x2="75327" y2="40850"/>
                          <a14:foregroundMark x1="88072" y1="49673" x2="88072" y2="496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07" t="28935" r="7623" b="30841"/>
            <a:stretch>
              <a:fillRect/>
            </a:stretch>
          </p:blipFill>
          <p:spPr bwMode="auto">
            <a:xfrm>
              <a:off x="3758520" y="1874242"/>
              <a:ext cx="1371193" cy="6828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A45CC28-FF7D-D887-9FD0-5FF8F4EAA35A}"/>
                </a:ext>
              </a:extLst>
            </p:cNvPr>
            <p:cNvSpPr txBox="1"/>
            <p:nvPr/>
          </p:nvSpPr>
          <p:spPr>
            <a:xfrm>
              <a:off x="257906" y="1636354"/>
              <a:ext cx="4220732" cy="8002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kern="0" dirty="0">
                  <a:solidFill>
                    <a:srgbClr val="343F4E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In 2021, </a:t>
              </a:r>
              <a:r>
                <a:rPr lang="en-US" sz="2800" b="1" kern="0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42,939</a:t>
              </a:r>
              <a:r>
                <a:rPr lang="en-US" sz="1800" kern="0" dirty="0">
                  <a:solidFill>
                    <a:srgbClr val="343F4E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 people were killed in </a:t>
              </a:r>
            </a:p>
            <a:p>
              <a:r>
                <a:rPr lang="en-US" sz="1800" kern="0" dirty="0">
                  <a:solidFill>
                    <a:srgbClr val="343F4E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motor vehicle crashes in the US</a:t>
              </a:r>
            </a:p>
          </p:txBody>
        </p:sp>
      </p:grpSp>
      <p:sp>
        <p:nvSpPr>
          <p:cNvPr id="17" name="Rectangle 4">
            <a:extLst>
              <a:ext uri="{FF2B5EF4-FFF2-40B4-BE49-F238E27FC236}">
                <a16:creationId xmlns:a16="http://schemas.microsoft.com/office/drawing/2014/main" id="{C666AE64-D536-75ED-439F-E7195336E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9260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08CCA32-8B40-6102-9EBB-F9C1BA63CE75}"/>
              </a:ext>
            </a:extLst>
          </p:cNvPr>
          <p:cNvGrpSpPr/>
          <p:nvPr/>
        </p:nvGrpSpPr>
        <p:grpSpPr>
          <a:xfrm>
            <a:off x="392985" y="1037477"/>
            <a:ext cx="4398798" cy="968558"/>
            <a:chOff x="411172" y="476794"/>
            <a:chExt cx="4398798" cy="96855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882A984-D74E-340C-3F26-46D1A53C0F20}"/>
                </a:ext>
              </a:extLst>
            </p:cNvPr>
            <p:cNvGrpSpPr/>
            <p:nvPr/>
          </p:nvGrpSpPr>
          <p:grpSpPr>
            <a:xfrm>
              <a:off x="2070976" y="539412"/>
              <a:ext cx="2738994" cy="830997"/>
              <a:chOff x="1105227" y="524024"/>
              <a:chExt cx="2738994" cy="83099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E56D076-468E-BEEB-EB6F-69229A4AB151}"/>
                  </a:ext>
                </a:extLst>
              </p:cNvPr>
              <p:cNvSpPr txBox="1"/>
              <p:nvPr/>
            </p:nvSpPr>
            <p:spPr>
              <a:xfrm>
                <a:off x="1925106" y="652903"/>
                <a:ext cx="191911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Fatal car crashes </a:t>
                </a:r>
              </a:p>
              <a:p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per year in the US 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0229874-A551-2F12-92FB-F2285AD3231D}"/>
                  </a:ext>
                </a:extLst>
              </p:cNvPr>
              <p:cNvSpPr txBox="1"/>
              <p:nvPr/>
            </p:nvSpPr>
            <p:spPr>
              <a:xfrm>
                <a:off x="1105227" y="524024"/>
                <a:ext cx="966931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b="1" dirty="0">
                    <a:effectLst/>
                    <a:ea typeface="Times New Roman" panose="02020603050405020304" pitchFamily="18" charset="0"/>
                  </a:rPr>
                  <a:t>Over</a:t>
                </a:r>
                <a:r>
                  <a:rPr lang="en-US" sz="2000" b="1" dirty="0">
                    <a:effectLst/>
                    <a:ea typeface="Times New Roman" panose="02020603050405020304" pitchFamily="18" charset="0"/>
                  </a:rPr>
                  <a:t> </a:t>
                </a:r>
              </a:p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000" b="1" dirty="0">
                    <a:effectLst/>
                    <a:ea typeface="Times New Roman" panose="02020603050405020304" pitchFamily="18" charset="0"/>
                  </a:rPr>
                  <a:t>30,000 </a:t>
                </a:r>
              </a:p>
            </p:txBody>
          </p:sp>
        </p:grpSp>
        <p:pic>
          <p:nvPicPr>
            <p:cNvPr id="1027" name="Picture 4" descr="Car crash PNG transparent image download, size: 800x495px">
              <a:extLst>
                <a:ext uri="{FF2B5EF4-FFF2-40B4-BE49-F238E27FC236}">
                  <a16:creationId xmlns:a16="http://schemas.microsoft.com/office/drawing/2014/main" id="{F02F0A73-2E3D-13A8-9C04-43B7C95B23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r:link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172" y="476794"/>
              <a:ext cx="1565346" cy="9685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37" name="Group 1236">
            <a:extLst>
              <a:ext uri="{FF2B5EF4-FFF2-40B4-BE49-F238E27FC236}">
                <a16:creationId xmlns:a16="http://schemas.microsoft.com/office/drawing/2014/main" id="{47B7BD18-5569-A598-605E-3480FC48606B}"/>
              </a:ext>
            </a:extLst>
          </p:cNvPr>
          <p:cNvGrpSpPr/>
          <p:nvPr/>
        </p:nvGrpSpPr>
        <p:grpSpPr>
          <a:xfrm>
            <a:off x="3428054" y="5158771"/>
            <a:ext cx="3986506" cy="1343447"/>
            <a:chOff x="8299952" y="3773736"/>
            <a:chExt cx="3986506" cy="1343447"/>
          </a:xfrm>
        </p:grpSpPr>
        <p:pic>
          <p:nvPicPr>
            <p:cNvPr id="1116" name="Picture 1115">
              <a:extLst>
                <a:ext uri="{FF2B5EF4-FFF2-40B4-BE49-F238E27FC236}">
                  <a16:creationId xmlns:a16="http://schemas.microsoft.com/office/drawing/2014/main" id="{6A465178-5E1B-BDDC-38CB-53DBC02438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alphaModFix amt="20000"/>
            </a:blip>
            <a:srcRect l="12568" t="4788" b="9832"/>
            <a:stretch/>
          </p:blipFill>
          <p:spPr>
            <a:xfrm>
              <a:off x="8458267" y="3817653"/>
              <a:ext cx="3828191" cy="1299530"/>
            </a:xfrm>
            <a:prstGeom prst="rect">
              <a:avLst/>
            </a:prstGeom>
          </p:spPr>
        </p:pic>
        <p:grpSp>
          <p:nvGrpSpPr>
            <p:cNvPr id="1114" name="Group 1113">
              <a:extLst>
                <a:ext uri="{FF2B5EF4-FFF2-40B4-BE49-F238E27FC236}">
                  <a16:creationId xmlns:a16="http://schemas.microsoft.com/office/drawing/2014/main" id="{1D08E235-A5C1-0E86-73B7-87F1F3F544F9}"/>
                </a:ext>
              </a:extLst>
            </p:cNvPr>
            <p:cNvGrpSpPr/>
            <p:nvPr/>
          </p:nvGrpSpPr>
          <p:grpSpPr>
            <a:xfrm>
              <a:off x="8299952" y="3773736"/>
              <a:ext cx="3776866" cy="1296265"/>
              <a:chOff x="6180050" y="3959777"/>
              <a:chExt cx="3776866" cy="1296265"/>
            </a:xfrm>
          </p:grpSpPr>
          <p:sp>
            <p:nvSpPr>
              <p:cNvPr id="1098" name="TextBox 1097">
                <a:extLst>
                  <a:ext uri="{FF2B5EF4-FFF2-40B4-BE49-F238E27FC236}">
                    <a16:creationId xmlns:a16="http://schemas.microsoft.com/office/drawing/2014/main" id="{E44E4516-A480-1A1A-75F6-72C861BB92F8}"/>
                  </a:ext>
                </a:extLst>
              </p:cNvPr>
              <p:cNvSpPr txBox="1"/>
              <p:nvPr/>
            </p:nvSpPr>
            <p:spPr>
              <a:xfrm>
                <a:off x="6180050" y="3959777"/>
                <a:ext cx="2865882" cy="1138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Yearly airline accidents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8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US" sz="2800" b="1" kern="0" dirty="0">
                    <a:effectLst/>
                    <a:ea typeface="Times New Roman" panose="02020603050405020304" pitchFamily="18" charset="0"/>
                  </a:rPr>
                  <a:t>decreased </a:t>
                </a:r>
                <a:r>
                  <a:rPr lang="en-US" sz="3200" b="1" kern="0" dirty="0">
                    <a:effectLst/>
                    <a:ea typeface="Times New Roman" panose="02020603050405020304" pitchFamily="18" charset="0"/>
                  </a:rPr>
                  <a:t>83%</a:t>
                </a:r>
                <a:r>
                  <a:rPr lang="en-US" sz="1800" b="1" kern="0" dirty="0">
                    <a:effectLst/>
                    <a:ea typeface="Times New Roman" panose="02020603050405020304" pitchFamily="18" charset="0"/>
                  </a:rPr>
                  <a:t> </a:t>
                </a:r>
              </a:p>
              <a:p>
                <a:pPr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since the 1950’s </a:t>
                </a:r>
              </a:p>
            </p:txBody>
          </p:sp>
          <p:grpSp>
            <p:nvGrpSpPr>
              <p:cNvPr id="1102" name="Group 1101">
                <a:extLst>
                  <a:ext uri="{FF2B5EF4-FFF2-40B4-BE49-F238E27FC236}">
                    <a16:creationId xmlns:a16="http://schemas.microsoft.com/office/drawing/2014/main" id="{5BEBF5D2-F76C-1F64-2264-3E6BC309301D}"/>
                  </a:ext>
                </a:extLst>
              </p:cNvPr>
              <p:cNvGrpSpPr/>
              <p:nvPr/>
            </p:nvGrpSpPr>
            <p:grpSpPr>
              <a:xfrm>
                <a:off x="8770577" y="4011118"/>
                <a:ext cx="1186339" cy="1244924"/>
                <a:chOff x="7063891" y="5244314"/>
                <a:chExt cx="1186339" cy="1244924"/>
              </a:xfrm>
            </p:grpSpPr>
            <p:sp>
              <p:nvSpPr>
                <p:cNvPr id="1099" name="Down Arrow 1098">
                  <a:extLst>
                    <a:ext uri="{FF2B5EF4-FFF2-40B4-BE49-F238E27FC236}">
                      <a16:creationId xmlns:a16="http://schemas.microsoft.com/office/drawing/2014/main" id="{E1CE19A7-0FC8-4651-8138-6BC61E1A21A2}"/>
                    </a:ext>
                  </a:extLst>
                </p:cNvPr>
                <p:cNvSpPr/>
                <p:nvPr/>
              </p:nvSpPr>
              <p:spPr>
                <a:xfrm>
                  <a:off x="7063891" y="5481053"/>
                  <a:ext cx="1186339" cy="1008185"/>
                </a:xfrm>
                <a:prstGeom prst="down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0" name="TextBox 1099">
                  <a:extLst>
                    <a:ext uri="{FF2B5EF4-FFF2-40B4-BE49-F238E27FC236}">
                      <a16:creationId xmlns:a16="http://schemas.microsoft.com/office/drawing/2014/main" id="{A2D05140-FC5D-51F6-50E7-D9114D7113BA}"/>
                    </a:ext>
                  </a:extLst>
                </p:cNvPr>
                <p:cNvSpPr txBox="1"/>
                <p:nvPr/>
              </p:nvSpPr>
              <p:spPr>
                <a:xfrm>
                  <a:off x="7271601" y="5244314"/>
                  <a:ext cx="770917" cy="113877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Roughly</a:t>
                  </a:r>
                </a:p>
                <a:p>
                  <a:pPr algn="ctr"/>
                  <a:r>
                    <a:rPr lang="en-US" dirty="0"/>
                    <a:t>65</a:t>
                  </a:r>
                </a:p>
                <a:p>
                  <a:pPr algn="ctr"/>
                  <a:r>
                    <a:rPr lang="en-US" dirty="0"/>
                    <a:t>to</a:t>
                  </a:r>
                </a:p>
                <a:p>
                  <a:pPr algn="ctr"/>
                  <a:r>
                    <a:rPr lang="en-US" dirty="0"/>
                    <a:t>10</a:t>
                  </a:r>
                </a:p>
              </p:txBody>
            </p:sp>
          </p:grpSp>
        </p:grpSp>
      </p:grpSp>
      <p:grpSp>
        <p:nvGrpSpPr>
          <p:cNvPr id="1238" name="Group 1237">
            <a:extLst>
              <a:ext uri="{FF2B5EF4-FFF2-40B4-BE49-F238E27FC236}">
                <a16:creationId xmlns:a16="http://schemas.microsoft.com/office/drawing/2014/main" id="{E9A45DB0-F0A4-4264-D82A-5800B3FC2ECA}"/>
              </a:ext>
            </a:extLst>
          </p:cNvPr>
          <p:cNvGrpSpPr/>
          <p:nvPr/>
        </p:nvGrpSpPr>
        <p:grpSpPr>
          <a:xfrm>
            <a:off x="3372646" y="3625832"/>
            <a:ext cx="3946558" cy="1347913"/>
            <a:chOff x="8190645" y="5216969"/>
            <a:chExt cx="3946558" cy="1347913"/>
          </a:xfrm>
        </p:grpSpPr>
        <p:pic>
          <p:nvPicPr>
            <p:cNvPr id="1115" name="Content Placeholder 13">
              <a:extLst>
                <a:ext uri="{FF2B5EF4-FFF2-40B4-BE49-F238E27FC236}">
                  <a16:creationId xmlns:a16="http://schemas.microsoft.com/office/drawing/2014/main" id="{B7F9A897-8395-597F-4DF0-952B8C701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alphaModFix amt="20000"/>
            </a:blip>
            <a:srcRect l="13303" r="2062" b="10739"/>
            <a:stretch/>
          </p:blipFill>
          <p:spPr>
            <a:xfrm>
              <a:off x="8397380" y="5216969"/>
              <a:ext cx="3739823" cy="1347913"/>
            </a:xfrm>
            <a:prstGeom prst="rect">
              <a:avLst/>
            </a:prstGeom>
          </p:spPr>
        </p:pic>
        <p:grpSp>
          <p:nvGrpSpPr>
            <p:cNvPr id="1113" name="Group 1112">
              <a:extLst>
                <a:ext uri="{FF2B5EF4-FFF2-40B4-BE49-F238E27FC236}">
                  <a16:creationId xmlns:a16="http://schemas.microsoft.com/office/drawing/2014/main" id="{037AC826-27C0-AD62-43B2-910B7209182C}"/>
                </a:ext>
              </a:extLst>
            </p:cNvPr>
            <p:cNvGrpSpPr/>
            <p:nvPr/>
          </p:nvGrpSpPr>
          <p:grpSpPr>
            <a:xfrm>
              <a:off x="8190645" y="5267679"/>
              <a:ext cx="3842105" cy="1253786"/>
              <a:chOff x="8830952" y="3945571"/>
              <a:chExt cx="3842105" cy="1253786"/>
            </a:xfrm>
          </p:grpSpPr>
          <p:sp>
            <p:nvSpPr>
              <p:cNvPr id="1103" name="TextBox 1102">
                <a:extLst>
                  <a:ext uri="{FF2B5EF4-FFF2-40B4-BE49-F238E27FC236}">
                    <a16:creationId xmlns:a16="http://schemas.microsoft.com/office/drawing/2014/main" id="{A5D66456-E75B-05BA-897C-9FDBAB931FED}"/>
                  </a:ext>
                </a:extLst>
              </p:cNvPr>
              <p:cNvSpPr txBox="1"/>
              <p:nvPr/>
            </p:nvSpPr>
            <p:spPr>
              <a:xfrm>
                <a:off x="8830952" y="3952674"/>
                <a:ext cx="2865882" cy="1138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Yearly passenger flights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800" dirty="0">
                    <a:effectLst/>
                    <a:ea typeface="Times New Roman" panose="02020603050405020304" pitchFamily="18" charset="0"/>
                  </a:rPr>
                  <a:t> </a:t>
                </a:r>
                <a:r>
                  <a:rPr lang="en-US" sz="2800" b="1" kern="0" dirty="0">
                    <a:effectLst/>
                    <a:ea typeface="Times New Roman" panose="02020603050405020304" pitchFamily="18" charset="0"/>
                  </a:rPr>
                  <a:t>increased </a:t>
                </a:r>
                <a:r>
                  <a:rPr lang="en-US" sz="3200" b="1" kern="0" dirty="0">
                    <a:effectLst/>
                    <a:ea typeface="Times New Roman" panose="02020603050405020304" pitchFamily="18" charset="0"/>
                  </a:rPr>
                  <a:t>400%</a:t>
                </a:r>
                <a:r>
                  <a:rPr lang="en-US" sz="1800" b="1" kern="0" dirty="0">
                    <a:effectLst/>
                    <a:ea typeface="Times New Roman" panose="02020603050405020304" pitchFamily="18" charset="0"/>
                  </a:rPr>
                  <a:t> </a:t>
                </a:r>
              </a:p>
              <a:p>
                <a:pPr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since the 1970’s </a:t>
                </a:r>
              </a:p>
            </p:txBody>
          </p:sp>
          <p:grpSp>
            <p:nvGrpSpPr>
              <p:cNvPr id="1104" name="Group 1103">
                <a:extLst>
                  <a:ext uri="{FF2B5EF4-FFF2-40B4-BE49-F238E27FC236}">
                    <a16:creationId xmlns:a16="http://schemas.microsoft.com/office/drawing/2014/main" id="{4294B787-36DA-04E8-C54D-7FA860E0FE8B}"/>
                  </a:ext>
                </a:extLst>
              </p:cNvPr>
              <p:cNvGrpSpPr/>
              <p:nvPr/>
            </p:nvGrpSpPr>
            <p:grpSpPr>
              <a:xfrm>
                <a:off x="11486718" y="3945571"/>
                <a:ext cx="1186339" cy="1253786"/>
                <a:chOff x="7019823" y="5235452"/>
                <a:chExt cx="1186339" cy="1253786"/>
              </a:xfrm>
            </p:grpSpPr>
            <p:sp>
              <p:nvSpPr>
                <p:cNvPr id="1105" name="Down Arrow 1104">
                  <a:extLst>
                    <a:ext uri="{FF2B5EF4-FFF2-40B4-BE49-F238E27FC236}">
                      <a16:creationId xmlns:a16="http://schemas.microsoft.com/office/drawing/2014/main" id="{FF35F390-42A0-D773-C57B-E3EE4DCA9CE8}"/>
                    </a:ext>
                  </a:extLst>
                </p:cNvPr>
                <p:cNvSpPr/>
                <p:nvPr/>
              </p:nvSpPr>
              <p:spPr>
                <a:xfrm flipV="1">
                  <a:off x="7019823" y="5481053"/>
                  <a:ext cx="1186339" cy="1008185"/>
                </a:xfrm>
                <a:prstGeom prst="down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6" name="TextBox 1105">
                  <a:extLst>
                    <a:ext uri="{FF2B5EF4-FFF2-40B4-BE49-F238E27FC236}">
                      <a16:creationId xmlns:a16="http://schemas.microsoft.com/office/drawing/2014/main" id="{F0D6ADAE-70D9-1EC5-7EF0-00EDD40E0BD4}"/>
                    </a:ext>
                  </a:extLst>
                </p:cNvPr>
                <p:cNvSpPr txBox="1"/>
                <p:nvPr/>
              </p:nvSpPr>
              <p:spPr>
                <a:xfrm>
                  <a:off x="7214653" y="5235452"/>
                  <a:ext cx="770916" cy="124649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Roughly</a:t>
                  </a:r>
                </a:p>
                <a:p>
                  <a:pPr algn="ctr"/>
                  <a:endParaRPr lang="en-US" sz="700" dirty="0"/>
                </a:p>
                <a:p>
                  <a:pPr algn="ctr"/>
                  <a:r>
                    <a:rPr lang="en-US" dirty="0"/>
                    <a:t>40M</a:t>
                  </a:r>
                </a:p>
                <a:p>
                  <a:pPr algn="ctr"/>
                  <a:r>
                    <a:rPr lang="en-US" dirty="0"/>
                    <a:t>to</a:t>
                  </a:r>
                </a:p>
                <a:p>
                  <a:pPr algn="ctr"/>
                  <a:r>
                    <a:rPr lang="en-US" dirty="0"/>
                    <a:t>10M</a:t>
                  </a:r>
                </a:p>
              </p:txBody>
            </p:sp>
          </p:grpSp>
        </p:grpSp>
      </p:grpSp>
      <p:sp>
        <p:nvSpPr>
          <p:cNvPr id="1110" name="Rectangle 14">
            <a:extLst>
              <a:ext uri="{FF2B5EF4-FFF2-40B4-BE49-F238E27FC236}">
                <a16:creationId xmlns:a16="http://schemas.microsoft.com/office/drawing/2014/main" id="{584FC735-87DD-4FCA-8374-B97FDDFCD7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17" name="TextBox 1116">
            <a:extLst>
              <a:ext uri="{FF2B5EF4-FFF2-40B4-BE49-F238E27FC236}">
                <a16:creationId xmlns:a16="http://schemas.microsoft.com/office/drawing/2014/main" id="{92597B0C-6D98-8203-B887-4AE1F794676E}"/>
              </a:ext>
            </a:extLst>
          </p:cNvPr>
          <p:cNvSpPr txBox="1"/>
          <p:nvPr/>
        </p:nvSpPr>
        <p:spPr>
          <a:xfrm>
            <a:off x="175332" y="157865"/>
            <a:ext cx="5219762" cy="769441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Transportation Safety</a:t>
            </a:r>
          </a:p>
        </p:txBody>
      </p:sp>
      <p:grpSp>
        <p:nvGrpSpPr>
          <p:cNvPr id="1119" name="Group 1118">
            <a:extLst>
              <a:ext uri="{FF2B5EF4-FFF2-40B4-BE49-F238E27FC236}">
                <a16:creationId xmlns:a16="http://schemas.microsoft.com/office/drawing/2014/main" id="{984AF286-01D8-FA37-2190-518E38B9A7DE}"/>
              </a:ext>
            </a:extLst>
          </p:cNvPr>
          <p:cNvGrpSpPr/>
          <p:nvPr/>
        </p:nvGrpSpPr>
        <p:grpSpPr>
          <a:xfrm>
            <a:off x="5182041" y="200101"/>
            <a:ext cx="6673546" cy="3544729"/>
            <a:chOff x="5182041" y="200101"/>
            <a:chExt cx="6673546" cy="3544729"/>
          </a:xfrm>
        </p:grpSpPr>
        <p:graphicFrame>
          <p:nvGraphicFramePr>
            <p:cNvPr id="1118" name="Chart 1117">
              <a:extLst>
                <a:ext uri="{FF2B5EF4-FFF2-40B4-BE49-F238E27FC236}">
                  <a16:creationId xmlns:a16="http://schemas.microsoft.com/office/drawing/2014/main" id="{38031C4A-37A9-C1EB-E6ED-D12C67FEBCFE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5182041" y="288828"/>
            <a:ext cx="6673546" cy="345600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3"/>
            </a:graphicData>
          </a:graphic>
        </p:graphicFrame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3912641-EC8E-304F-516B-AEC9D9196DA4}"/>
                </a:ext>
              </a:extLst>
            </p:cNvPr>
            <p:cNvGrpSpPr/>
            <p:nvPr/>
          </p:nvGrpSpPr>
          <p:grpSpPr>
            <a:xfrm>
              <a:off x="7016741" y="200101"/>
              <a:ext cx="4478160" cy="3288480"/>
              <a:chOff x="4963309" y="1810775"/>
              <a:chExt cx="3852657" cy="2829151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CE313A0-C966-9C7A-2634-7281DCDF371F}"/>
                  </a:ext>
                </a:extLst>
              </p:cNvPr>
              <p:cNvSpPr txBox="1"/>
              <p:nvPr/>
            </p:nvSpPr>
            <p:spPr>
              <a:xfrm>
                <a:off x="4963309" y="1810775"/>
                <a:ext cx="3270118" cy="9267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From 2011-2020, </a:t>
                </a:r>
                <a:r>
                  <a:rPr lang="en-US" sz="2800" b="1" dirty="0">
                    <a:ea typeface="Times New Roman" panose="02020603050405020304" pitchFamily="18" charset="0"/>
                  </a:rPr>
                  <a:t>370,000</a:t>
                </a:r>
                <a:r>
                  <a:rPr lang="en-US" sz="2000" dirty="0">
                    <a:ea typeface="Times New Roman" panose="02020603050405020304" pitchFamily="18" charset="0"/>
                  </a:rPr>
                  <a:t> </a:t>
                </a: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people</a:t>
                </a:r>
                <a:r>
                  <a:rPr lang="en-US" sz="2000" dirty="0">
                    <a:ea typeface="Times New Roman" panose="02020603050405020304" pitchFamily="18" charset="0"/>
                  </a:rPr>
                  <a:t> 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died in transportation 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incidents in the US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E03BF84-B346-37AB-111F-57873D0BED57}"/>
                  </a:ext>
                </a:extLst>
              </p:cNvPr>
              <p:cNvSpPr txBox="1"/>
              <p:nvPr/>
            </p:nvSpPr>
            <p:spPr>
              <a:xfrm>
                <a:off x="5090746" y="3925001"/>
                <a:ext cx="3725220" cy="7149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b="1" dirty="0">
                    <a:ea typeface="Times New Roman" panose="02020603050405020304" pitchFamily="18" charset="0"/>
                  </a:rPr>
                  <a:t>	Only 1%</a:t>
                </a:r>
                <a:r>
                  <a:rPr lang="en-US" sz="2000" dirty="0">
                    <a:ea typeface="Times New Roman" panose="02020603050405020304" pitchFamily="18" charset="0"/>
                  </a:rPr>
                  <a:t> </a:t>
                </a:r>
              </a:p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000" dirty="0">
                    <a:ea typeface="Times New Roman" panose="02020603050405020304" pitchFamily="18" charset="0"/>
                  </a:rPr>
                  <a:t>        </a:t>
                </a: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(4,177) of deaths were due to air travel</a:t>
                </a:r>
              </a:p>
            </p:txBody>
          </p:sp>
        </p:grpSp>
      </p:grpSp>
      <p:sp>
        <p:nvSpPr>
          <p:cNvPr id="1226" name="TextBox 1225">
            <a:extLst>
              <a:ext uri="{FF2B5EF4-FFF2-40B4-BE49-F238E27FC236}">
                <a16:creationId xmlns:a16="http://schemas.microsoft.com/office/drawing/2014/main" id="{CABAD3DF-29DA-93FB-255B-BE1619EA374E}"/>
              </a:ext>
            </a:extLst>
          </p:cNvPr>
          <p:cNvSpPr txBox="1"/>
          <p:nvPr/>
        </p:nvSpPr>
        <p:spPr>
          <a:xfrm>
            <a:off x="0" y="6624683"/>
            <a:ext cx="84839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Sources: </a:t>
            </a:r>
            <a:r>
              <a:rPr lang="en-US" sz="800" kern="0" dirty="0">
                <a:solidFill>
                  <a:srgbClr val="343F4E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14"/>
              </a:rPr>
              <a:t>US Department of Transportation</a:t>
            </a:r>
            <a:r>
              <a:rPr lang="en-US" sz="800" kern="0" dirty="0">
                <a:solidFill>
                  <a:srgbClr val="343F4E"/>
                </a:solidFill>
                <a:effectLst/>
                <a:latin typeface="Source Sans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5"/>
              </a:rPr>
              <a:t>Accidents and Fatalities Per Year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6"/>
              </a:rPr>
              <a:t>Airplane Crashes 1908-2009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7"/>
              </a:rPr>
              <a:t>NHTSA Summary of Motor Vehicle Traffic Crashes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8"/>
              </a:rPr>
              <a:t>Safety Record of U.S. Air Carriers</a:t>
            </a:r>
            <a:endParaRPr lang="en-US" sz="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36" name="TextBox 1235">
            <a:extLst>
              <a:ext uri="{FF2B5EF4-FFF2-40B4-BE49-F238E27FC236}">
                <a16:creationId xmlns:a16="http://schemas.microsoft.com/office/drawing/2014/main" id="{5544757E-F506-DC0C-1FEB-E2D01CD05576}"/>
              </a:ext>
            </a:extLst>
          </p:cNvPr>
          <p:cNvSpPr txBox="1"/>
          <p:nvPr/>
        </p:nvSpPr>
        <p:spPr>
          <a:xfrm>
            <a:off x="404601" y="5535025"/>
            <a:ext cx="3092329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1 in 2,222,998</a:t>
            </a:r>
            <a:r>
              <a:rPr lang="en-US" dirty="0"/>
              <a:t> </a:t>
            </a:r>
          </a:p>
          <a:p>
            <a:pPr algn="ctr"/>
            <a:r>
              <a:rPr lang="en-US" kern="0" dirty="0">
                <a:solidFill>
                  <a:srgbClr val="343F4E"/>
                </a:solidFill>
                <a:cs typeface="Times New Roman" panose="02020603050405020304" pitchFamily="18" charset="0"/>
              </a:rPr>
              <a:t>flights experience an accident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600FB99-FD0F-8964-3870-92957662D84E}"/>
              </a:ext>
            </a:extLst>
          </p:cNvPr>
          <p:cNvGrpSpPr/>
          <p:nvPr/>
        </p:nvGrpSpPr>
        <p:grpSpPr>
          <a:xfrm>
            <a:off x="0" y="3313636"/>
            <a:ext cx="3579993" cy="2363682"/>
            <a:chOff x="4843269" y="3553404"/>
            <a:chExt cx="3579993" cy="2363682"/>
          </a:xfrm>
        </p:grpSpPr>
        <p:grpSp>
          <p:nvGrpSpPr>
            <p:cNvPr id="1112" name="Group 1111">
              <a:extLst>
                <a:ext uri="{FF2B5EF4-FFF2-40B4-BE49-F238E27FC236}">
                  <a16:creationId xmlns:a16="http://schemas.microsoft.com/office/drawing/2014/main" id="{EEB1E714-A379-A46D-823C-C761E2FFF1FE}"/>
                </a:ext>
              </a:extLst>
            </p:cNvPr>
            <p:cNvGrpSpPr/>
            <p:nvPr/>
          </p:nvGrpSpPr>
          <p:grpSpPr>
            <a:xfrm>
              <a:off x="4843269" y="3553404"/>
              <a:ext cx="3579993" cy="2363682"/>
              <a:chOff x="3884460" y="6282784"/>
              <a:chExt cx="3579993" cy="2363682"/>
            </a:xfrm>
          </p:grpSpPr>
          <p:pic>
            <p:nvPicPr>
              <p:cNvPr id="1111" name="Picture 9" descr="World Map, White Outline">
                <a:extLst>
                  <a:ext uri="{FF2B5EF4-FFF2-40B4-BE49-F238E27FC236}">
                    <a16:creationId xmlns:a16="http://schemas.microsoft.com/office/drawing/2014/main" id="{027A11C4-6358-8E7D-1F03-1241A5C0976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9" r:link="rId20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7271" b="16731"/>
              <a:stretch>
                <a:fillRect/>
              </a:stretch>
            </p:blipFill>
            <p:spPr bwMode="auto">
              <a:xfrm>
                <a:off x="3884460" y="6282784"/>
                <a:ext cx="3579993" cy="23636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09" name="TextBox 1108">
                <a:extLst>
                  <a:ext uri="{FF2B5EF4-FFF2-40B4-BE49-F238E27FC236}">
                    <a16:creationId xmlns:a16="http://schemas.microsoft.com/office/drawing/2014/main" id="{45C8366A-D29D-E37C-68C4-47EEBECAFE75}"/>
                  </a:ext>
                </a:extLst>
              </p:cNvPr>
              <p:cNvSpPr txBox="1"/>
              <p:nvPr/>
            </p:nvSpPr>
            <p:spPr>
              <a:xfrm>
                <a:off x="4361651" y="6660086"/>
                <a:ext cx="2865882" cy="13542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More than 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b="1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Times New Roman" panose="02020603050405020304" pitchFamily="18" charset="0"/>
                  </a:rPr>
                  <a:t>40 Million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flights takeoff per year</a:t>
                </a: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kern="0" dirty="0">
                    <a:solidFill>
                      <a:srgbClr val="343F4E"/>
                    </a:solidFill>
                    <a:cs typeface="Times New Roman" panose="02020603050405020304" pitchFamily="18" charset="0"/>
                  </a:rPr>
                  <a:t>around the world</a:t>
                </a:r>
              </a:p>
            </p:txBody>
          </p:sp>
        </p:grpSp>
        <p:pic>
          <p:nvPicPr>
            <p:cNvPr id="1239" name="Picture 1238">
              <a:extLst>
                <a:ext uri="{FF2B5EF4-FFF2-40B4-BE49-F238E27FC236}">
                  <a16:creationId xmlns:a16="http://schemas.microsoft.com/office/drawing/2014/main" id="{92A0A294-FAAA-A314-566E-F9ABED204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BEBA8EAE-BF5A-486C-A8C5-ECC9F3942E4B}">
                  <a14:imgProps xmlns:a14="http://schemas.microsoft.com/office/drawing/2010/main">
                    <a14:imgLayer r:embed="rId22">
                      <a14:imgEffect>
                        <a14:backgroundRemoval t="10000" b="90000" l="5800" r="92200">
                          <a14:foregroundMark x1="78400" y1="48900" x2="78400" y2="48900"/>
                          <a14:foregroundMark x1="92200" y1="14900" x2="92200" y2="14900"/>
                          <a14:foregroundMark x1="57867" y1="44600" x2="57867" y2="44600"/>
                          <a14:foregroundMark x1="55600" y1="56900" x2="55600" y2="56900"/>
                          <a14:foregroundMark x1="14267" y1="88700" x2="14267" y2="88700"/>
                          <a14:foregroundMark x1="11667" y1="89100" x2="11667" y2="89100"/>
                          <a14:foregroundMark x1="5800" y1="89800" x2="5800" y2="8980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798724" y="4703139"/>
              <a:ext cx="1618561" cy="1037953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0D6E01E-2921-DD21-1CE7-CA393F20A434}"/>
              </a:ext>
            </a:extLst>
          </p:cNvPr>
          <p:cNvGrpSpPr/>
          <p:nvPr/>
        </p:nvGrpSpPr>
        <p:grpSpPr>
          <a:xfrm>
            <a:off x="7514034" y="3611046"/>
            <a:ext cx="4771226" cy="2979423"/>
            <a:chOff x="7662138" y="3541923"/>
            <a:chExt cx="4771226" cy="2979423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22613ED-9372-6FC0-18EA-D2B5DC9AFD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/>
            <a:srcRect l="2954" t="9135" r="2633"/>
            <a:stretch/>
          </p:blipFill>
          <p:spPr>
            <a:xfrm>
              <a:off x="10159803" y="5206316"/>
              <a:ext cx="2273561" cy="1230817"/>
            </a:xfrm>
            <a:prstGeom prst="rect">
              <a:avLst/>
            </a:prstGeom>
          </p:spPr>
        </p:pic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D15827A-375F-3FF1-4B4E-54C909791193}"/>
                </a:ext>
              </a:extLst>
            </p:cNvPr>
            <p:cNvGrpSpPr/>
            <p:nvPr/>
          </p:nvGrpSpPr>
          <p:grpSpPr>
            <a:xfrm>
              <a:off x="7662138" y="3541923"/>
              <a:ext cx="4502276" cy="2979423"/>
              <a:chOff x="3904890" y="930998"/>
              <a:chExt cx="7969121" cy="4895628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E69390BA-328B-3921-FB30-AAF144861F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904890" y="1074791"/>
                <a:ext cx="2869731" cy="200713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A8EF43DF-B19A-BA22-C7D5-CAEBAA235E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763755" y="930998"/>
                <a:ext cx="5110256" cy="2725472"/>
              </a:xfrm>
              <a:prstGeom prst="rect">
                <a:avLst/>
              </a:prstGeom>
            </p:spPr>
          </p:pic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4F09EE1B-B03E-2E03-A563-202B814022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131988" y="3101155"/>
                <a:ext cx="4193030" cy="272547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5B8B2D-CB5B-413D-DF3F-86C762982829}"/>
              </a:ext>
            </a:extLst>
          </p:cNvPr>
          <p:cNvGrpSpPr/>
          <p:nvPr/>
        </p:nvGrpSpPr>
        <p:grpSpPr>
          <a:xfrm>
            <a:off x="277450" y="6218323"/>
            <a:ext cx="3296566" cy="461665"/>
            <a:chOff x="277450" y="6218323"/>
            <a:chExt cx="3296566" cy="461665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FEF0B8C-A62B-3D45-ADB5-DD02AF0C6CCA}"/>
                </a:ext>
              </a:extLst>
            </p:cNvPr>
            <p:cNvSpPr txBox="1"/>
            <p:nvPr/>
          </p:nvSpPr>
          <p:spPr>
            <a:xfrm>
              <a:off x="277450" y="6218323"/>
              <a:ext cx="3296566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kern="0" dirty="0">
                  <a:cs typeface="Times New Roman" panose="02020603050405020304" pitchFamily="18" charset="0"/>
                </a:rPr>
                <a:t>1 in 93 </a:t>
              </a:r>
              <a:r>
                <a:rPr lang="en-US" kern="0" dirty="0">
                  <a:solidFill>
                    <a:srgbClr val="343F4E"/>
                  </a:solidFill>
                  <a:cs typeface="Times New Roman" panose="02020603050405020304" pitchFamily="18" charset="0"/>
                </a:rPr>
                <a:t>cars crash fatally yearly</a:t>
              </a: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BCBAC77-B0DC-2E8B-15BD-692B05B05FF5}"/>
                </a:ext>
              </a:extLst>
            </p:cNvPr>
            <p:cNvCxnSpPr>
              <a:cxnSpLocks/>
            </p:cNvCxnSpPr>
            <p:nvPr/>
          </p:nvCxnSpPr>
          <p:spPr>
            <a:xfrm>
              <a:off x="277450" y="6297544"/>
              <a:ext cx="321948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731C3498-1648-A24A-B5A8-9729654B5FF6}"/>
              </a:ext>
            </a:extLst>
          </p:cNvPr>
          <p:cNvSpPr txBox="1"/>
          <p:nvPr/>
        </p:nvSpPr>
        <p:spPr>
          <a:xfrm>
            <a:off x="301677" y="2812500"/>
            <a:ext cx="36544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7,388 were people walking</a:t>
            </a:r>
            <a:r>
              <a:rPr lang="en-US" sz="2400" b="1" dirty="0">
                <a:effectLst/>
              </a:rPr>
              <a:t> </a:t>
            </a:r>
            <a:endParaRPr lang="en-US" sz="2400" b="1" dirty="0"/>
          </a:p>
        </p:txBody>
      </p:sp>
      <p:pic>
        <p:nvPicPr>
          <p:cNvPr id="53" name="Audio 52">
            <a:extLst>
              <a:ext uri="{FF2B5EF4-FFF2-40B4-BE49-F238E27FC236}">
                <a16:creationId xmlns:a16="http://schemas.microsoft.com/office/drawing/2014/main" id="{7DB511B7-4B6B-A069-D88B-AE9B44F609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28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78"/>
    </mc:Choice>
    <mc:Fallback>
      <p:transition spd="slow" advTm="27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18.2|12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5|27.8|4.4|6.3|8.2|15.1|15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433</Words>
  <Application>Microsoft Macintosh PowerPoint</Application>
  <PresentationFormat>Widescreen</PresentationFormat>
  <Paragraphs>101</Paragraphs>
  <Slides>3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Source Sans Pro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Adams, Kimberly J.</dc:creator>
  <cp:lastModifiedBy>Adams, Kimberly J.</cp:lastModifiedBy>
  <cp:revision>17</cp:revision>
  <dcterms:created xsi:type="dcterms:W3CDTF">2023-11-05T12:38:55Z</dcterms:created>
  <dcterms:modified xsi:type="dcterms:W3CDTF">2023-11-18T22:01:08Z</dcterms:modified>
</cp:coreProperties>
</file>

<file path=docProps/thumbnail.jpeg>
</file>